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76" r:id="rId1"/>
  </p:sldMasterIdLst>
  <p:notesMasterIdLst>
    <p:notesMasterId r:id="rId6"/>
  </p:notesMasterIdLst>
  <p:sldIdLst>
    <p:sldId id="409" r:id="rId2"/>
    <p:sldId id="428" r:id="rId3"/>
    <p:sldId id="429" r:id="rId4"/>
    <p:sldId id="430" r:id="rId5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F3A6E"/>
    <a:srgbClr val="006DBA"/>
    <a:srgbClr val="10A7DD"/>
    <a:srgbClr val="03A8E0"/>
    <a:srgbClr val="E97132"/>
    <a:srgbClr val="73CBB2"/>
    <a:srgbClr val="036EB7"/>
    <a:srgbClr val="FF7171"/>
    <a:srgbClr val="B2B9E4"/>
    <a:srgbClr val="6274D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01" autoAdjust="0"/>
    <p:restoredTop sz="90736" autoAdjust="0"/>
  </p:normalViewPr>
  <p:slideViewPr>
    <p:cSldViewPr snapToGrid="0">
      <p:cViewPr varScale="1">
        <p:scale>
          <a:sx n="111" d="100"/>
          <a:sy n="111" d="100"/>
        </p:scale>
        <p:origin x="1280" y="19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microsoft.com/office/2016/11/relationships/changesInfo" Target="changesInfos/changesInfo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Gaëlle Martin-Cocher" userId="088f4a44-b95e-443e-ae88-ff0803040a52" providerId="ADAL" clId="{F1B139B7-4F6C-4D3D-B834-AA2A5EC6B3FD}"/>
    <pc:docChg chg="delSld modSld">
      <pc:chgData name="Gaëlle Martin-Cocher" userId="088f4a44-b95e-443e-ae88-ff0803040a52" providerId="ADAL" clId="{F1B139B7-4F6C-4D3D-B834-AA2A5EC6B3FD}" dt="2025-07-05T08:45:53.493" v="6" actId="1076"/>
      <pc:docMkLst>
        <pc:docMk/>
      </pc:docMkLst>
      <pc:sldChg chg="del">
        <pc:chgData name="Gaëlle Martin-Cocher" userId="088f4a44-b95e-443e-ae88-ff0803040a52" providerId="ADAL" clId="{F1B139B7-4F6C-4D3D-B834-AA2A5EC6B3FD}" dt="2025-07-05T08:45:16.589" v="0" actId="47"/>
        <pc:sldMkLst>
          <pc:docMk/>
          <pc:sldMk cId="4286070046" sldId="268"/>
        </pc:sldMkLst>
      </pc:sldChg>
      <pc:sldChg chg="del">
        <pc:chgData name="Gaëlle Martin-Cocher" userId="088f4a44-b95e-443e-ae88-ff0803040a52" providerId="ADAL" clId="{F1B139B7-4F6C-4D3D-B834-AA2A5EC6B3FD}" dt="2025-07-05T08:45:16.589" v="0" actId="47"/>
        <pc:sldMkLst>
          <pc:docMk/>
          <pc:sldMk cId="1068823890" sldId="269"/>
        </pc:sldMkLst>
      </pc:sldChg>
      <pc:sldChg chg="del">
        <pc:chgData name="Gaëlle Martin-Cocher" userId="088f4a44-b95e-443e-ae88-ff0803040a52" providerId="ADAL" clId="{F1B139B7-4F6C-4D3D-B834-AA2A5EC6B3FD}" dt="2025-07-05T08:45:23.257" v="1" actId="47"/>
        <pc:sldMkLst>
          <pc:docMk/>
          <pc:sldMk cId="901413477" sldId="270"/>
        </pc:sldMkLst>
      </pc:sldChg>
      <pc:sldChg chg="del">
        <pc:chgData name="Gaëlle Martin-Cocher" userId="088f4a44-b95e-443e-ae88-ff0803040a52" providerId="ADAL" clId="{F1B139B7-4F6C-4D3D-B834-AA2A5EC6B3FD}" dt="2025-07-05T08:45:23.257" v="1" actId="47"/>
        <pc:sldMkLst>
          <pc:docMk/>
          <pc:sldMk cId="3185663737" sldId="274"/>
        </pc:sldMkLst>
      </pc:sldChg>
      <pc:sldChg chg="del">
        <pc:chgData name="Gaëlle Martin-Cocher" userId="088f4a44-b95e-443e-ae88-ff0803040a52" providerId="ADAL" clId="{F1B139B7-4F6C-4D3D-B834-AA2A5EC6B3FD}" dt="2025-07-05T08:45:23.257" v="1" actId="47"/>
        <pc:sldMkLst>
          <pc:docMk/>
          <pc:sldMk cId="1060295367" sldId="275"/>
        </pc:sldMkLst>
      </pc:sldChg>
      <pc:sldChg chg="del">
        <pc:chgData name="Gaëlle Martin-Cocher" userId="088f4a44-b95e-443e-ae88-ff0803040a52" providerId="ADAL" clId="{F1B139B7-4F6C-4D3D-B834-AA2A5EC6B3FD}" dt="2025-07-05T08:45:23.257" v="1" actId="47"/>
        <pc:sldMkLst>
          <pc:docMk/>
          <pc:sldMk cId="524591088" sldId="289"/>
        </pc:sldMkLst>
      </pc:sldChg>
      <pc:sldChg chg="del">
        <pc:chgData name="Gaëlle Martin-Cocher" userId="088f4a44-b95e-443e-ae88-ff0803040a52" providerId="ADAL" clId="{F1B139B7-4F6C-4D3D-B834-AA2A5EC6B3FD}" dt="2025-07-05T08:45:16.589" v="0" actId="47"/>
        <pc:sldMkLst>
          <pc:docMk/>
          <pc:sldMk cId="643233304" sldId="391"/>
        </pc:sldMkLst>
      </pc:sldChg>
      <pc:sldChg chg="del">
        <pc:chgData name="Gaëlle Martin-Cocher" userId="088f4a44-b95e-443e-ae88-ff0803040a52" providerId="ADAL" clId="{F1B139B7-4F6C-4D3D-B834-AA2A5EC6B3FD}" dt="2025-07-05T08:45:23.257" v="1" actId="47"/>
        <pc:sldMkLst>
          <pc:docMk/>
          <pc:sldMk cId="1074097174" sldId="399"/>
        </pc:sldMkLst>
      </pc:sldChg>
      <pc:sldChg chg="del">
        <pc:chgData name="Gaëlle Martin-Cocher" userId="088f4a44-b95e-443e-ae88-ff0803040a52" providerId="ADAL" clId="{F1B139B7-4F6C-4D3D-B834-AA2A5EC6B3FD}" dt="2025-07-05T08:45:23.257" v="1" actId="47"/>
        <pc:sldMkLst>
          <pc:docMk/>
          <pc:sldMk cId="267739075" sldId="400"/>
        </pc:sldMkLst>
      </pc:sldChg>
      <pc:sldChg chg="del">
        <pc:chgData name="Gaëlle Martin-Cocher" userId="088f4a44-b95e-443e-ae88-ff0803040a52" providerId="ADAL" clId="{F1B139B7-4F6C-4D3D-B834-AA2A5EC6B3FD}" dt="2025-07-05T08:45:23.257" v="1" actId="47"/>
        <pc:sldMkLst>
          <pc:docMk/>
          <pc:sldMk cId="3266154528" sldId="401"/>
        </pc:sldMkLst>
      </pc:sldChg>
      <pc:sldChg chg="del">
        <pc:chgData name="Gaëlle Martin-Cocher" userId="088f4a44-b95e-443e-ae88-ff0803040a52" providerId="ADAL" clId="{F1B139B7-4F6C-4D3D-B834-AA2A5EC6B3FD}" dt="2025-07-05T08:45:16.589" v="0" actId="47"/>
        <pc:sldMkLst>
          <pc:docMk/>
          <pc:sldMk cId="3688137249" sldId="402"/>
        </pc:sldMkLst>
      </pc:sldChg>
      <pc:sldChg chg="del">
        <pc:chgData name="Gaëlle Martin-Cocher" userId="088f4a44-b95e-443e-ae88-ff0803040a52" providerId="ADAL" clId="{F1B139B7-4F6C-4D3D-B834-AA2A5EC6B3FD}" dt="2025-07-05T08:45:23.257" v="1" actId="47"/>
        <pc:sldMkLst>
          <pc:docMk/>
          <pc:sldMk cId="3766058772" sldId="417"/>
        </pc:sldMkLst>
      </pc:sldChg>
      <pc:sldChg chg="modSp mod">
        <pc:chgData name="Gaëlle Martin-Cocher" userId="088f4a44-b95e-443e-ae88-ff0803040a52" providerId="ADAL" clId="{F1B139B7-4F6C-4D3D-B834-AA2A5EC6B3FD}" dt="2025-07-05T08:45:53.493" v="6" actId="1076"/>
        <pc:sldMkLst>
          <pc:docMk/>
          <pc:sldMk cId="4066495979" sldId="429"/>
        </pc:sldMkLst>
        <pc:spChg chg="mod">
          <ac:chgData name="Gaëlle Martin-Cocher" userId="088f4a44-b95e-443e-ae88-ff0803040a52" providerId="ADAL" clId="{F1B139B7-4F6C-4D3D-B834-AA2A5EC6B3FD}" dt="2025-07-05T08:45:53.493" v="6" actId="1076"/>
          <ac:spMkLst>
            <pc:docMk/>
            <pc:sldMk cId="4066495979" sldId="429"/>
            <ac:spMk id="44" creationId="{D314126E-CB5C-4D4D-3476-6C81EDEF06D0}"/>
          </ac:spMkLst>
        </pc:spChg>
        <pc:spChg chg="mod">
          <ac:chgData name="Gaëlle Martin-Cocher" userId="088f4a44-b95e-443e-ae88-ff0803040a52" providerId="ADAL" clId="{F1B139B7-4F6C-4D3D-B834-AA2A5EC6B3FD}" dt="2025-07-05T08:45:48.106" v="5" actId="1076"/>
          <ac:spMkLst>
            <pc:docMk/>
            <pc:sldMk cId="4066495979" sldId="429"/>
            <ac:spMk id="59" creationId="{E68947CA-74AF-52BE-68BC-3D97FE171F41}"/>
          </ac:spMkLst>
        </pc:spChg>
        <pc:spChg chg="mod">
          <ac:chgData name="Gaëlle Martin-Cocher" userId="088f4a44-b95e-443e-ae88-ff0803040a52" providerId="ADAL" clId="{F1B139B7-4F6C-4D3D-B834-AA2A5EC6B3FD}" dt="2025-07-05T08:45:44.729" v="4" actId="1076"/>
          <ac:spMkLst>
            <pc:docMk/>
            <pc:sldMk cId="4066495979" sldId="429"/>
            <ac:spMk id="107" creationId="{A7D7071C-C501-48E7-34F4-4F6D2C82B4C5}"/>
          </ac:spMkLst>
        </pc:spChg>
      </pc:sldChg>
      <pc:sldChg chg="del">
        <pc:chgData name="Gaëlle Martin-Cocher" userId="088f4a44-b95e-443e-ae88-ff0803040a52" providerId="ADAL" clId="{F1B139B7-4F6C-4D3D-B834-AA2A5EC6B3FD}" dt="2025-07-05T08:45:27.061" v="2" actId="47"/>
        <pc:sldMkLst>
          <pc:docMk/>
          <pc:sldMk cId="2272816593" sldId="431"/>
        </pc:sldMkLst>
      </pc:sldChg>
      <pc:sldChg chg="del">
        <pc:chgData name="Gaëlle Martin-Cocher" userId="088f4a44-b95e-443e-ae88-ff0803040a52" providerId="ADAL" clId="{F1B139B7-4F6C-4D3D-B834-AA2A5EC6B3FD}" dt="2025-07-05T08:45:27.703" v="3" actId="47"/>
        <pc:sldMkLst>
          <pc:docMk/>
          <pc:sldMk cId="3347076885" sldId="432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802600-A406-4230-B2D7-435EDCDF25CF}" type="datetimeFigureOut">
              <a:rPr lang="en-GB" smtClean="0"/>
              <a:t>18/10/2025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892C8E6-32BA-4645-BE3F-65A1F0665BB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64712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97DA2CF-B2C2-E425-A679-DCBD3CFF18B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F51AB42A-1CF7-6651-7F9F-06836EE8031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F5D6B84-1A3E-5FC2-16AC-8848E35BE80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3DAFF12-1BAD-3C1F-2130-C8C47C2021E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892C8E6-32BA-4645-BE3F-65A1F0665BB1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2485142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41010AB-3D9E-EB1D-DF2F-FA2016AA510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E282D40-6BB2-8D65-CC46-1BB50349F47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CF370E9-44F5-14B6-7CA9-A9F37E0C553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46D99D5-41F6-7826-DC95-3E29C1CAC5E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B1EEF9-83F5-46AC-BD06-5FE4654C6024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4021315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B1EEF9-83F5-46AC-BD06-5FE4654C6024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881817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 descr="A blue and white logo&#10;&#10;AI-generated content may be incorrect.">
            <a:extLst>
              <a:ext uri="{FF2B5EF4-FFF2-40B4-BE49-F238E27FC236}">
                <a16:creationId xmlns:a16="http://schemas.microsoft.com/office/drawing/2014/main" id="{EE6E8C3C-0D2F-155D-B6AF-CCECCAEB419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DEDADC01-B09D-B22F-7E33-5936C8A8DF79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178298" y="2863272"/>
            <a:ext cx="9144000" cy="1081833"/>
          </a:xfrm>
        </p:spPr>
        <p:txBody>
          <a:bodyPr anchor="b">
            <a:normAutofit/>
          </a:bodyPr>
          <a:lstStyle>
            <a:lvl1pPr algn="l">
              <a:defRPr sz="4400"/>
            </a:lvl1pPr>
          </a:lstStyle>
          <a:p>
            <a:r>
              <a:rPr lang="en-US" dirty="0"/>
              <a:t>Title Goes Here</a:t>
            </a:r>
            <a:endParaRPr lang="fr-FR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0FC7F38-CB5A-8BEE-1D7B-CE123CD54F0E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2178298" y="4186262"/>
            <a:ext cx="8149087" cy="810194"/>
          </a:xfrm>
        </p:spPr>
        <p:txBody>
          <a:bodyPr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 Text goes here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791379271"/>
      </p:ext>
    </p:extLst>
  </p:cSld>
  <p:clrMapOvr>
    <a:masterClrMapping/>
  </p:clrMapOvr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close-up of a blue and white object&#10;&#10;AI-generated content may be incorrect.">
            <a:extLst>
              <a:ext uri="{FF2B5EF4-FFF2-40B4-BE49-F238E27FC236}">
                <a16:creationId xmlns:a16="http://schemas.microsoft.com/office/drawing/2014/main" id="{E848F00F-E3D4-769B-B628-1A1F2E74DB8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8514DC5-4E2E-AF6A-B59E-CCACCCF2AB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07218"/>
            <a:ext cx="10515600" cy="1083469"/>
          </a:xfrm>
        </p:spPr>
        <p:txBody>
          <a:bodyPr anchor="t" anchorCtr="0"/>
          <a:lstStyle/>
          <a:p>
            <a:r>
              <a:rPr lang="en-US"/>
              <a:t>Click to edit Master title style</a:t>
            </a:r>
            <a:endParaRPr lang="fr-FR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4B37769-3B82-CD9C-0A8B-4915D345D6D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9" name="Date Placeholder 8">
            <a:extLst>
              <a:ext uri="{FF2B5EF4-FFF2-40B4-BE49-F238E27FC236}">
                <a16:creationId xmlns:a16="http://schemas.microsoft.com/office/drawing/2014/main" id="{DF6EB145-DA94-8E3B-9ABA-ACF0EC3A93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CF1133-3259-4C45-BABA-5B62D9C6F78D}" type="datetimeFigureOut">
              <a:rPr lang="en-US" smtClean="0"/>
              <a:t>10/18/25</a:t>
            </a:fld>
            <a:endParaRPr lang="en-US" dirty="0"/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DC8134A9-D899-2510-0299-D7B2E86796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2043053B-F203-2A9F-2A48-559568242F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8850692"/>
      </p:ext>
    </p:extLst>
  </p:cSld>
  <p:clrMapOvr>
    <a:masterClrMapping/>
  </p:clrMapOvr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A close-up of a blue and white object&#10;&#10;AI-generated content may be incorrect.">
            <a:extLst>
              <a:ext uri="{FF2B5EF4-FFF2-40B4-BE49-F238E27FC236}">
                <a16:creationId xmlns:a16="http://schemas.microsoft.com/office/drawing/2014/main" id="{71970E6C-ECD2-1920-E515-77F7D884D8B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4723A58D-DBD9-D310-5A0D-4D85D783D1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CAC5A4C-6307-F135-A95A-CB8F275F5DD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2D5BCE0-340E-F753-D3EF-FF31F80349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CF1133-3259-4C45-BABA-5B62D9C6F78D}" type="datetimeFigureOut">
              <a:rPr lang="en-US" smtClean="0"/>
              <a:t>10/18/25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D70429F-DE43-0374-393E-CBF23698A0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B8F720-DBF7-6359-D647-424F2D8CE6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9502999"/>
      </p:ext>
    </p:extLst>
  </p:cSld>
  <p:clrMapOvr>
    <a:masterClrMapping/>
  </p:clrMapOvr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A close-up of a blue and white object&#10;&#10;AI-generated content may be incorrect.">
            <a:extLst>
              <a:ext uri="{FF2B5EF4-FFF2-40B4-BE49-F238E27FC236}">
                <a16:creationId xmlns:a16="http://schemas.microsoft.com/office/drawing/2014/main" id="{69665DFC-0E61-C006-A1EB-751C4A97279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1D0A2BA-44B8-3AAC-1363-25BCD683CE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3833D4-CD44-40D5-F4C9-5A3E34D8FF3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FEBFFB6-D9D3-7551-EE67-5D77D258DBC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2962034-02D7-9444-8A12-015E5095D8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CF1133-3259-4C45-BABA-5B62D9C6F78D}" type="datetimeFigureOut">
              <a:rPr lang="en-US" smtClean="0"/>
              <a:t>10/18/25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2EB9C24-4522-EFEA-0DB1-008546172C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3E17A76-687F-E6FA-C143-215F6CBF03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0427449"/>
      </p:ext>
    </p:extLst>
  </p:cSld>
  <p:clrMapOvr>
    <a:masterClrMapping/>
  </p:clrMapOvr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close-up of a blue and white object&#10;&#10;AI-generated content may be incorrect.">
            <a:extLst>
              <a:ext uri="{FF2B5EF4-FFF2-40B4-BE49-F238E27FC236}">
                <a16:creationId xmlns:a16="http://schemas.microsoft.com/office/drawing/2014/main" id="{C4C62B82-0589-CA42-272C-9C4454D7019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4091" b="88687"/>
          <a:stretch/>
        </p:blipFill>
        <p:spPr>
          <a:xfrm>
            <a:off x="0" y="0"/>
            <a:ext cx="1939636" cy="77585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07BBCBD-7A4F-3DCD-EEDF-E6833FCE31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96D291E-C657-928A-C59B-5638ABBC33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CF1133-3259-4C45-BABA-5B62D9C6F78D}" type="datetimeFigureOut">
              <a:rPr lang="en-US" smtClean="0"/>
              <a:t>10/18/25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A6D6B8F-E457-11BC-75DB-235CEB3E3E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FFB5822-8BDC-283E-0146-7113F29ACB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3456902"/>
      </p:ext>
    </p:extLst>
  </p:cSld>
  <p:clrMapOvr>
    <a:masterClrMapping/>
  </p:clrMapOvr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close-up of a blue and white object&#10;&#10;AI-generated content may be incorrect.">
            <a:extLst>
              <a:ext uri="{FF2B5EF4-FFF2-40B4-BE49-F238E27FC236}">
                <a16:creationId xmlns:a16="http://schemas.microsoft.com/office/drawing/2014/main" id="{82A4E648-2D01-C48A-105F-AFE7325DFB9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4091" b="88687"/>
          <a:stretch/>
        </p:blipFill>
        <p:spPr>
          <a:xfrm>
            <a:off x="0" y="0"/>
            <a:ext cx="1939636" cy="7758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17033"/>
      </p:ext>
    </p:extLst>
  </p:cSld>
  <p:clrMapOvr>
    <a:masterClrMapping/>
  </p:clrMapOvr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CBAEF83-FE38-4129-9AE2-B47A110369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/>
              <a:t>Mastertitelformat bearbeiten</a:t>
            </a:r>
            <a:endParaRPr lang="fr-FR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53D4EED-D9FC-CDD2-A12B-3C4BEDFD29E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fr-FR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890BDA4-ABAA-0EB3-8F45-1F06C63270E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10202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1CF1133-3259-4C45-BABA-5B62D9C6F78D}" type="datetimeFigureOut">
              <a:rPr lang="en-US" smtClean="0"/>
              <a:t>10/18/25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887BB3-5B57-BCBB-FD11-6CDA3DF2948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935677" y="6356350"/>
            <a:ext cx="870461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A2BB2DE-CBFD-2CDD-60C3-A2B2530E539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741230" y="6356350"/>
            <a:ext cx="61256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92380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g"/><Relationship Id="rId13" Type="http://schemas.openxmlformats.org/officeDocument/2006/relationships/image" Target="../media/image13.jpg"/><Relationship Id="rId3" Type="http://schemas.openxmlformats.org/officeDocument/2006/relationships/image" Target="../media/image3.jpg"/><Relationship Id="rId7" Type="http://schemas.openxmlformats.org/officeDocument/2006/relationships/image" Target="../media/image7.jpg"/><Relationship Id="rId12" Type="http://schemas.openxmlformats.org/officeDocument/2006/relationships/image" Target="../media/image1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.jpg"/><Relationship Id="rId11" Type="http://schemas.openxmlformats.org/officeDocument/2006/relationships/image" Target="../media/image11.jpg"/><Relationship Id="rId5" Type="http://schemas.openxmlformats.org/officeDocument/2006/relationships/image" Target="../media/image5.jpg"/><Relationship Id="rId10" Type="http://schemas.openxmlformats.org/officeDocument/2006/relationships/image" Target="../media/image10.jpg"/><Relationship Id="rId4" Type="http://schemas.openxmlformats.org/officeDocument/2006/relationships/image" Target="../media/image4.jpeg"/><Relationship Id="rId9" Type="http://schemas.openxmlformats.org/officeDocument/2006/relationships/image" Target="../media/image9.jp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"/>
          <p:cNvSpPr>
            <a:spLocks noGrp="1" noChangeArrowheads="1"/>
          </p:cNvSpPr>
          <p:nvPr>
            <p:ph type="ctrTitle"/>
          </p:nvPr>
        </p:nvSpPr>
        <p:spPr bwMode="auto">
          <a:xfrm>
            <a:off x="2164080" y="2802644"/>
            <a:ext cx="9558130" cy="13942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defTabSz="914400" fontAlgn="base">
              <a:spcAft>
                <a:spcPct val="0"/>
              </a:spcAft>
            </a:pPr>
            <a:r>
              <a:rPr lang="en-GB" altLang="zh-CN" sz="1400" b="1" spc="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INTERNATIONAL ORGANISATION FOR STANDARDISATION</a:t>
            </a:r>
            <a:endParaRPr lang="en-GB" altLang="zh-CN" sz="600" spc="0" dirty="0">
              <a:latin typeface="Arial" panose="020B0604020202020204" pitchFamily="34" charset="0"/>
              <a:cs typeface="Arial" pitchFamily="34" charset="0"/>
            </a:endParaRPr>
          </a:p>
          <a:p>
            <a:pPr defTabSz="914400" eaLnBrk="0" fontAlgn="base" hangingPunct="0">
              <a:spcAft>
                <a:spcPct val="0"/>
              </a:spcAft>
            </a:pPr>
            <a:r>
              <a:rPr lang="en-GB" altLang="zh-CN" sz="1400" b="1" spc="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ORGANISATION INTERNATIONALE DE NORMALISATION</a:t>
            </a:r>
            <a:endParaRPr lang="en-GB" altLang="zh-CN" sz="600" spc="0" dirty="0">
              <a:latin typeface="Arial" panose="020B0604020202020204" pitchFamily="34" charset="0"/>
              <a:cs typeface="Arial" pitchFamily="34" charset="0"/>
            </a:endParaRPr>
          </a:p>
          <a:p>
            <a:pPr defTabSz="914400" eaLnBrk="0" fontAlgn="base" hangingPunct="0">
              <a:spcAft>
                <a:spcPct val="0"/>
              </a:spcAft>
            </a:pPr>
            <a:r>
              <a:rPr lang="en-GB" altLang="zh-CN" sz="1400" b="1" spc="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ISO/IEC JTC 1/SC 29/WG 2</a:t>
            </a:r>
            <a:endParaRPr lang="en-GB" altLang="zh-CN" sz="600" spc="0" dirty="0">
              <a:latin typeface="Arial" panose="020B0604020202020204" pitchFamily="34" charset="0"/>
              <a:cs typeface="Arial" pitchFamily="34" charset="0"/>
            </a:endParaRPr>
          </a:p>
          <a:p>
            <a:pPr defTabSz="914400" eaLnBrk="0" fontAlgn="base" hangingPunct="0">
              <a:spcAft>
                <a:spcPct val="0"/>
              </a:spcAft>
            </a:pPr>
            <a:r>
              <a:rPr lang="en-GB" altLang="zh-CN" sz="1400" b="1" spc="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MPEG TECHNICAL REQUIREMENTS</a:t>
            </a:r>
            <a:br>
              <a:rPr lang="en-GB" altLang="zh-CN" sz="1400" b="1" spc="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</a:br>
            <a:endParaRPr lang="en-GB" altLang="zh-CN" sz="600" spc="0" dirty="0">
              <a:latin typeface="Arial" panose="020B0604020202020204" pitchFamily="34" charset="0"/>
              <a:cs typeface="Arial" pitchFamily="34" charset="0"/>
            </a:endParaRPr>
          </a:p>
          <a:p>
            <a:pPr eaLnBrk="0" fontAlgn="base" hangingPunct="0">
              <a:spcAft>
                <a:spcPct val="0"/>
              </a:spcAft>
            </a:pPr>
            <a:r>
              <a:rPr lang="en-GB" altLang="zh-CN" sz="1400" b="1" spc="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ISO/IEC JTC 1/SC 29/WG 2 </a:t>
            </a:r>
            <a:r>
              <a:rPr lang="en-GB" altLang="zh-CN" sz="1400" b="1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N00476</a:t>
            </a:r>
            <a:r>
              <a:rPr lang="en-GB" altLang="zh-CN" sz="3200" b="1" spc="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 				</a:t>
            </a:r>
            <a:r>
              <a:rPr lang="en-GB" altLang="zh-CN" sz="1400" b="1" spc="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Geneva, CH – </a:t>
            </a:r>
            <a:r>
              <a:rPr lang="en-GB" altLang="zh-CN" sz="1400" b="1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October</a:t>
            </a:r>
            <a:r>
              <a:rPr lang="en-GB" altLang="zh-CN" sz="1400" b="1" spc="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 2025</a:t>
            </a:r>
            <a:endParaRPr lang="en-GB" altLang="zh-CN" sz="1400" b="1" spc="0" dirty="0">
              <a:solidFill>
                <a:srgbClr val="FF0000"/>
              </a:solidFill>
              <a:latin typeface="Arial" panose="020B0604020202020204" pitchFamily="34" charset="0"/>
              <a:ea typeface="SimSun" pitchFamily="2" charset="-122"/>
              <a:cs typeface="Arial" panose="020B0604020202020204" pitchFamily="34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D86394D-8A0A-885C-BD96-9A4D48428B6B}"/>
              </a:ext>
            </a:extLst>
          </p:cNvPr>
          <p:cNvSpPr txBox="1"/>
          <p:nvPr/>
        </p:nvSpPr>
        <p:spPr>
          <a:xfrm>
            <a:off x="101600" y="410915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FI"/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96DC575B-9F45-F5EF-2E5C-9A646FC5BA0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3443925"/>
              </p:ext>
            </p:extLst>
          </p:nvPr>
        </p:nvGraphicFramePr>
        <p:xfrm>
          <a:off x="1820753" y="4284454"/>
          <a:ext cx="9213007" cy="12192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64474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56826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055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noProof="0" dirty="0">
                          <a:solidFill>
                            <a:schemeClr val="tx1"/>
                          </a:solidFill>
                          <a:effectLst/>
                        </a:rPr>
                        <a:t>Source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b="1" u="none" kern="1200" noProof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WG2 MPEG Technical Requirements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0207641"/>
                  </a:ext>
                </a:extLst>
              </a:tr>
              <a:tr h="3055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noProof="0" dirty="0">
                          <a:solidFill>
                            <a:schemeClr val="tx1"/>
                          </a:solidFill>
                          <a:effectLst/>
                        </a:rPr>
                        <a:t>Status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b="1" u="none" kern="1200" noProof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Approved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57048183"/>
                  </a:ext>
                </a:extLst>
              </a:tr>
              <a:tr h="3055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noProof="0" dirty="0">
                          <a:solidFill>
                            <a:schemeClr val="tx1"/>
                          </a:solidFill>
                          <a:effectLst/>
                        </a:rPr>
                        <a:t>Editors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b="1" u="none" kern="1200" noProof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Igor Curcio (Nokia), Arianne Hinds (Tencent), Sachin Deshpande (Sharp)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noProof="0" dirty="0">
                          <a:solidFill>
                            <a:schemeClr val="tx1"/>
                          </a:solidFill>
                          <a:effectLst/>
                        </a:rPr>
                        <a:t>Title</a:t>
                      </a:r>
                      <a:endParaRPr lang="en-GB" sz="1600" noProof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b="1" u="none" kern="1200" noProof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MPEG Roadmap after the MPEG 152 meeting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55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noProof="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SimSun"/>
                        </a:rPr>
                        <a:t>Serial Number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b="1" u="none" kern="1200" noProof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25805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5306263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123357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0E00F50-50EE-2ACC-1037-F5F8B54045F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7E94BD53-3B90-B9BF-8550-4FDBCAB7639C}"/>
              </a:ext>
            </a:extLst>
          </p:cNvPr>
          <p:cNvSpPr/>
          <p:nvPr/>
        </p:nvSpPr>
        <p:spPr>
          <a:xfrm>
            <a:off x="406630" y="1487160"/>
            <a:ext cx="2477595" cy="1185101"/>
          </a:xfrm>
          <a:prstGeom prst="roundRect">
            <a:avLst/>
          </a:prstGeom>
          <a:solidFill>
            <a:srgbClr val="12436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bg1"/>
                </a:solidFill>
              </a:rPr>
              <a:t>WG 2 MPEG </a:t>
            </a:r>
          </a:p>
          <a:p>
            <a:r>
              <a:rPr lang="en-US" sz="1400" dirty="0">
                <a:solidFill>
                  <a:schemeClr val="bg1"/>
                </a:solidFill>
              </a:rPr>
              <a:t>Technical </a:t>
            </a:r>
          </a:p>
          <a:p>
            <a:r>
              <a:rPr lang="en-US" sz="1400" dirty="0">
                <a:solidFill>
                  <a:schemeClr val="bg1"/>
                </a:solidFill>
              </a:rPr>
              <a:t>Requirements</a:t>
            </a:r>
          </a:p>
        </p:txBody>
      </p:sp>
      <p:sp>
        <p:nvSpPr>
          <p:cNvPr id="7" name="Rounded Rectangle 92">
            <a:extLst>
              <a:ext uri="{FF2B5EF4-FFF2-40B4-BE49-F238E27FC236}">
                <a16:creationId xmlns:a16="http://schemas.microsoft.com/office/drawing/2014/main" id="{62C39ECB-E961-2130-2681-F1E354193B3C}"/>
              </a:ext>
            </a:extLst>
          </p:cNvPr>
          <p:cNvSpPr/>
          <p:nvPr/>
        </p:nvSpPr>
        <p:spPr>
          <a:xfrm>
            <a:off x="9473087" y="3211927"/>
            <a:ext cx="1720258" cy="2520062"/>
          </a:xfrm>
          <a:prstGeom prst="roundRect">
            <a:avLst/>
          </a:prstGeom>
          <a:solidFill>
            <a:srgbClr val="0274B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SC29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0C947E8-DFF5-06AB-2423-36533109AFED}"/>
              </a:ext>
            </a:extLst>
          </p:cNvPr>
          <p:cNvSpPr txBox="1"/>
          <p:nvPr/>
        </p:nvSpPr>
        <p:spPr>
          <a:xfrm>
            <a:off x="268274" y="731704"/>
            <a:ext cx="1156919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/>
              <a:t>MPEG organization under ISO/IEC JTC1/ SC29</a:t>
            </a:r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82AF6484-D098-B4B1-C606-81118A52634A}"/>
              </a:ext>
            </a:extLst>
          </p:cNvPr>
          <p:cNvCxnSpPr>
            <a:cxnSpLocks/>
            <a:endCxn id="4" idx="3"/>
          </p:cNvCxnSpPr>
          <p:nvPr/>
        </p:nvCxnSpPr>
        <p:spPr>
          <a:xfrm flipV="1">
            <a:off x="1764718" y="2079711"/>
            <a:ext cx="1119507" cy="28458"/>
          </a:xfrm>
          <a:prstGeom prst="straightConnector1">
            <a:avLst/>
          </a:prstGeom>
          <a:ln w="25400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DDF2E080-B818-3E18-78F2-75F5C3405D7E}"/>
              </a:ext>
            </a:extLst>
          </p:cNvPr>
          <p:cNvSpPr txBox="1"/>
          <p:nvPr/>
        </p:nvSpPr>
        <p:spPr>
          <a:xfrm>
            <a:off x="374663" y="2707125"/>
            <a:ext cx="29697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1"/>
                </a:solidFill>
              </a:rPr>
              <a:t>Igor Curcio, WG2 Convenor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53559A11-C9C8-3C26-5F03-A85B376AF76B}"/>
              </a:ext>
            </a:extLst>
          </p:cNvPr>
          <p:cNvSpPr txBox="1"/>
          <p:nvPr/>
        </p:nvSpPr>
        <p:spPr>
          <a:xfrm>
            <a:off x="3174257" y="2707125"/>
            <a:ext cx="303410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1"/>
                </a:solidFill>
              </a:rPr>
              <a:t>Youngkwon Lim, WG3 Convenor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476231A6-D038-7343-4142-9BF0E426036E}"/>
              </a:ext>
            </a:extLst>
          </p:cNvPr>
          <p:cNvSpPr txBox="1"/>
          <p:nvPr/>
        </p:nvSpPr>
        <p:spPr>
          <a:xfrm>
            <a:off x="6451013" y="2707125"/>
            <a:ext cx="2296134" cy="307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1"/>
                </a:solidFill>
              </a:rPr>
              <a:t>Lu Yu, WG4 Convenor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791B4FEF-ACB8-A7BC-33B1-A399EEE8392B}"/>
              </a:ext>
            </a:extLst>
          </p:cNvPr>
          <p:cNvSpPr txBox="1"/>
          <p:nvPr/>
        </p:nvSpPr>
        <p:spPr>
          <a:xfrm>
            <a:off x="9030840" y="2707125"/>
            <a:ext cx="310849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1"/>
                </a:solidFill>
              </a:rPr>
              <a:t>Jens-Rainer Ohm, WG5 Convenor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A169B152-5D7F-D9C8-1BAD-8C53DF28ACB4}"/>
              </a:ext>
            </a:extLst>
          </p:cNvPr>
          <p:cNvSpPr txBox="1"/>
          <p:nvPr/>
        </p:nvSpPr>
        <p:spPr>
          <a:xfrm>
            <a:off x="274447" y="4438470"/>
            <a:ext cx="31084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1"/>
                </a:solidFill>
              </a:rPr>
              <a:t>Thomas Sporer,  WG6 Convenor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807FE772-1CCD-CBA2-4BB3-C949A1FA5749}"/>
              </a:ext>
            </a:extLst>
          </p:cNvPr>
          <p:cNvSpPr txBox="1"/>
          <p:nvPr/>
        </p:nvSpPr>
        <p:spPr>
          <a:xfrm>
            <a:off x="3277065" y="4438470"/>
            <a:ext cx="30265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1"/>
                </a:solidFill>
              </a:rPr>
              <a:t>Marius </a:t>
            </a:r>
            <a:r>
              <a:rPr lang="en-US" sz="1400" b="1" dirty="0" err="1">
                <a:solidFill>
                  <a:schemeClr val="accent1"/>
                </a:solidFill>
              </a:rPr>
              <a:t>Preda</a:t>
            </a:r>
            <a:r>
              <a:rPr lang="en-US" sz="1400" b="1" dirty="0">
                <a:solidFill>
                  <a:schemeClr val="accent1"/>
                </a:solidFill>
              </a:rPr>
              <a:t>, WG7 Convenor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268AF17E-2594-E7D7-E3A8-2C4F4EAF7099}"/>
              </a:ext>
            </a:extLst>
          </p:cNvPr>
          <p:cNvSpPr txBox="1"/>
          <p:nvPr/>
        </p:nvSpPr>
        <p:spPr>
          <a:xfrm>
            <a:off x="6097336" y="4438470"/>
            <a:ext cx="305249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1"/>
                </a:solidFill>
              </a:rPr>
              <a:t>Marco </a:t>
            </a:r>
            <a:r>
              <a:rPr lang="en-US" sz="1400" b="1" dirty="0" err="1">
                <a:solidFill>
                  <a:schemeClr val="accent1"/>
                </a:solidFill>
              </a:rPr>
              <a:t>Mattavelli</a:t>
            </a:r>
            <a:r>
              <a:rPr lang="en-US" sz="1400" b="1" dirty="0">
                <a:solidFill>
                  <a:schemeClr val="accent1"/>
                </a:solidFill>
              </a:rPr>
              <a:t>, WG8 Convenor</a:t>
            </a: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B7103284-DC9A-4E1A-8CA5-422FEFDD5543}"/>
              </a:ext>
            </a:extLst>
          </p:cNvPr>
          <p:cNvSpPr txBox="1"/>
          <p:nvPr/>
        </p:nvSpPr>
        <p:spPr>
          <a:xfrm>
            <a:off x="3238679" y="6159920"/>
            <a:ext cx="338604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err="1">
                <a:solidFill>
                  <a:schemeClr val="accent4"/>
                </a:solidFill>
              </a:rPr>
              <a:t>Jörn</a:t>
            </a:r>
            <a:r>
              <a:rPr lang="en-US" sz="1400" b="1" dirty="0">
                <a:solidFill>
                  <a:schemeClr val="accent4"/>
                </a:solidFill>
              </a:rPr>
              <a:t> Ostermann, AG2 Convenor</a:t>
            </a:r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C351E165-0374-CC53-C065-C72915615FC0}"/>
              </a:ext>
            </a:extLst>
          </p:cNvPr>
          <p:cNvSpPr txBox="1"/>
          <p:nvPr/>
        </p:nvSpPr>
        <p:spPr>
          <a:xfrm>
            <a:off x="334919" y="6159920"/>
            <a:ext cx="2692228" cy="3190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err="1">
                <a:solidFill>
                  <a:schemeClr val="accent4"/>
                </a:solidFill>
              </a:rPr>
              <a:t>Kyuheon</a:t>
            </a:r>
            <a:r>
              <a:rPr lang="en-US" sz="1400" b="1" dirty="0">
                <a:solidFill>
                  <a:schemeClr val="accent4"/>
                </a:solidFill>
              </a:rPr>
              <a:t> Kim, AG3 Convenor</a:t>
            </a:r>
          </a:p>
        </p:txBody>
      </p:sp>
      <p:sp>
        <p:nvSpPr>
          <p:cNvPr id="93" name="Rounded Rectangle 92">
            <a:extLst>
              <a:ext uri="{FF2B5EF4-FFF2-40B4-BE49-F238E27FC236}">
                <a16:creationId xmlns:a16="http://schemas.microsoft.com/office/drawing/2014/main" id="{DF4CC1C3-0C77-104D-00CF-A2C66589284A}"/>
              </a:ext>
            </a:extLst>
          </p:cNvPr>
          <p:cNvSpPr/>
          <p:nvPr/>
        </p:nvSpPr>
        <p:spPr>
          <a:xfrm>
            <a:off x="6300539" y="4893480"/>
            <a:ext cx="2477596" cy="1180900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bg1"/>
                </a:solidFill>
              </a:rPr>
              <a:t>AG 5 MPEG </a:t>
            </a:r>
          </a:p>
          <a:p>
            <a:r>
              <a:rPr lang="en-US" sz="1400" dirty="0">
                <a:solidFill>
                  <a:schemeClr val="bg1"/>
                </a:solidFill>
              </a:rPr>
              <a:t>Visual Quality </a:t>
            </a:r>
          </a:p>
          <a:p>
            <a:r>
              <a:rPr lang="en-US" sz="1400" dirty="0">
                <a:solidFill>
                  <a:schemeClr val="bg1"/>
                </a:solidFill>
              </a:rPr>
              <a:t>Assessment</a:t>
            </a: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81A33A47-1D39-8409-F420-77CB9FCD71BC}"/>
              </a:ext>
            </a:extLst>
          </p:cNvPr>
          <p:cNvSpPr txBox="1"/>
          <p:nvPr/>
        </p:nvSpPr>
        <p:spPr>
          <a:xfrm>
            <a:off x="6296969" y="6145541"/>
            <a:ext cx="281981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4"/>
                </a:solidFill>
              </a:rPr>
              <a:t>Mathias Wien, AG5 Convenor</a:t>
            </a:r>
          </a:p>
        </p:txBody>
      </p:sp>
      <p:sp>
        <p:nvSpPr>
          <p:cNvPr id="10" name="Rounded Rectangle 3">
            <a:extLst>
              <a:ext uri="{FF2B5EF4-FFF2-40B4-BE49-F238E27FC236}">
                <a16:creationId xmlns:a16="http://schemas.microsoft.com/office/drawing/2014/main" id="{B16FAB74-FC1D-4ADA-9703-A3F8589B2B27}"/>
              </a:ext>
            </a:extLst>
          </p:cNvPr>
          <p:cNvSpPr/>
          <p:nvPr/>
        </p:nvSpPr>
        <p:spPr>
          <a:xfrm>
            <a:off x="3356972" y="1487160"/>
            <a:ext cx="2477595" cy="1185101"/>
          </a:xfrm>
          <a:prstGeom prst="roundRect">
            <a:avLst/>
          </a:prstGeom>
          <a:solidFill>
            <a:srgbClr val="12436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bg1"/>
                </a:solidFill>
              </a:rPr>
              <a:t>WG 3 MPEG </a:t>
            </a:r>
          </a:p>
          <a:p>
            <a:r>
              <a:rPr lang="en-US" sz="1400" dirty="0">
                <a:solidFill>
                  <a:schemeClr val="bg1"/>
                </a:solidFill>
              </a:rPr>
              <a:t>Systems</a:t>
            </a:r>
          </a:p>
        </p:txBody>
      </p:sp>
      <p:sp>
        <p:nvSpPr>
          <p:cNvPr id="11" name="Rounded Rectangle 3">
            <a:extLst>
              <a:ext uri="{FF2B5EF4-FFF2-40B4-BE49-F238E27FC236}">
                <a16:creationId xmlns:a16="http://schemas.microsoft.com/office/drawing/2014/main" id="{CF12B98C-061F-36DA-C3EC-E15BE213E559}"/>
              </a:ext>
            </a:extLst>
          </p:cNvPr>
          <p:cNvSpPr/>
          <p:nvPr/>
        </p:nvSpPr>
        <p:spPr>
          <a:xfrm>
            <a:off x="6307314" y="1487160"/>
            <a:ext cx="2477595" cy="1185101"/>
          </a:xfrm>
          <a:prstGeom prst="roundRect">
            <a:avLst/>
          </a:prstGeom>
          <a:solidFill>
            <a:srgbClr val="12436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bg1"/>
                </a:solidFill>
              </a:rPr>
              <a:t>WG 4 MPEG </a:t>
            </a:r>
          </a:p>
          <a:p>
            <a:r>
              <a:rPr lang="en-US" sz="1400" dirty="0">
                <a:solidFill>
                  <a:schemeClr val="bg1"/>
                </a:solidFill>
              </a:rPr>
              <a:t>Video Coding</a:t>
            </a:r>
          </a:p>
        </p:txBody>
      </p:sp>
      <p:sp>
        <p:nvSpPr>
          <p:cNvPr id="12" name="Rounded Rectangle 3">
            <a:extLst>
              <a:ext uri="{FF2B5EF4-FFF2-40B4-BE49-F238E27FC236}">
                <a16:creationId xmlns:a16="http://schemas.microsoft.com/office/drawing/2014/main" id="{353B9626-BF28-9C1F-AAAA-B84FB384FABF}"/>
              </a:ext>
            </a:extLst>
          </p:cNvPr>
          <p:cNvSpPr/>
          <p:nvPr/>
        </p:nvSpPr>
        <p:spPr>
          <a:xfrm>
            <a:off x="9257655" y="1487160"/>
            <a:ext cx="2477595" cy="1185101"/>
          </a:xfrm>
          <a:prstGeom prst="roundRect">
            <a:avLst/>
          </a:prstGeom>
          <a:solidFill>
            <a:srgbClr val="12436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bg1"/>
                </a:solidFill>
              </a:rPr>
              <a:t>WG 5 Joint Video</a:t>
            </a:r>
          </a:p>
          <a:p>
            <a:r>
              <a:rPr lang="en-US" sz="1400" dirty="0">
                <a:solidFill>
                  <a:schemeClr val="bg1"/>
                </a:solidFill>
              </a:rPr>
              <a:t>Coding Team </a:t>
            </a:r>
          </a:p>
          <a:p>
            <a:r>
              <a:rPr lang="en-US" sz="1400" dirty="0">
                <a:solidFill>
                  <a:schemeClr val="bg1"/>
                </a:solidFill>
              </a:rPr>
              <a:t>with ITU</a:t>
            </a:r>
          </a:p>
        </p:txBody>
      </p:sp>
      <p:pic>
        <p:nvPicPr>
          <p:cNvPr id="17" name="Picture 16" descr="A person wearing glasses&#10;&#10;Description automatically generated with medium confidence">
            <a:extLst>
              <a:ext uri="{FF2B5EF4-FFF2-40B4-BE49-F238E27FC236}">
                <a16:creationId xmlns:a16="http://schemas.microsoft.com/office/drawing/2014/main" id="{E6297CA9-C5FD-CDA9-E050-8F3753CCCAA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06682" y="3813493"/>
            <a:ext cx="884858" cy="1017342"/>
          </a:xfrm>
          <a:prstGeom prst="rect">
            <a:avLst/>
          </a:prstGeom>
        </p:spPr>
      </p:pic>
      <p:sp>
        <p:nvSpPr>
          <p:cNvPr id="19" name="TextBox 55">
            <a:extLst>
              <a:ext uri="{FF2B5EF4-FFF2-40B4-BE49-F238E27FC236}">
                <a16:creationId xmlns:a16="http://schemas.microsoft.com/office/drawing/2014/main" id="{BADB35CD-B0A3-7037-D8B1-8F017A235963}"/>
              </a:ext>
            </a:extLst>
          </p:cNvPr>
          <p:cNvSpPr txBox="1"/>
          <p:nvPr/>
        </p:nvSpPr>
        <p:spPr>
          <a:xfrm>
            <a:off x="9107469" y="5898310"/>
            <a:ext cx="281981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b="1" dirty="0">
                <a:solidFill>
                  <a:srgbClr val="0274B3"/>
                </a:solidFill>
              </a:rPr>
              <a:t>Gary Sullivan, SC29 Chairman</a:t>
            </a:r>
          </a:p>
        </p:txBody>
      </p:sp>
      <p:sp>
        <p:nvSpPr>
          <p:cNvPr id="13" name="Rounded Rectangle 3">
            <a:extLst>
              <a:ext uri="{FF2B5EF4-FFF2-40B4-BE49-F238E27FC236}">
                <a16:creationId xmlns:a16="http://schemas.microsoft.com/office/drawing/2014/main" id="{730ABE21-7F80-B40F-8D4B-4B62F53C967F}"/>
              </a:ext>
            </a:extLst>
          </p:cNvPr>
          <p:cNvSpPr/>
          <p:nvPr/>
        </p:nvSpPr>
        <p:spPr>
          <a:xfrm>
            <a:off x="429940" y="3211926"/>
            <a:ext cx="2477595" cy="1185101"/>
          </a:xfrm>
          <a:prstGeom prst="roundRect">
            <a:avLst/>
          </a:prstGeom>
          <a:solidFill>
            <a:srgbClr val="12436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bg1"/>
                </a:solidFill>
              </a:rPr>
              <a:t>WG 6 MPEG </a:t>
            </a:r>
          </a:p>
          <a:p>
            <a:r>
              <a:rPr lang="en-US" sz="1400" dirty="0">
                <a:solidFill>
                  <a:schemeClr val="bg1"/>
                </a:solidFill>
              </a:rPr>
              <a:t>Audio Coding</a:t>
            </a:r>
          </a:p>
        </p:txBody>
      </p:sp>
      <p:sp>
        <p:nvSpPr>
          <p:cNvPr id="14" name="Rounded Rectangle 3">
            <a:extLst>
              <a:ext uri="{FF2B5EF4-FFF2-40B4-BE49-F238E27FC236}">
                <a16:creationId xmlns:a16="http://schemas.microsoft.com/office/drawing/2014/main" id="{99E4B612-4BBB-FE9D-0226-16A7B3B43541}"/>
              </a:ext>
            </a:extLst>
          </p:cNvPr>
          <p:cNvSpPr/>
          <p:nvPr/>
        </p:nvSpPr>
        <p:spPr>
          <a:xfrm>
            <a:off x="3403740" y="3211926"/>
            <a:ext cx="2477595" cy="1185101"/>
          </a:xfrm>
          <a:prstGeom prst="roundRect">
            <a:avLst/>
          </a:prstGeom>
          <a:solidFill>
            <a:srgbClr val="12436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bg1"/>
                </a:solidFill>
              </a:rPr>
              <a:t>WG 7 MPEG </a:t>
            </a:r>
          </a:p>
          <a:p>
            <a:r>
              <a:rPr lang="en-US" sz="1400" dirty="0">
                <a:solidFill>
                  <a:schemeClr val="bg1"/>
                </a:solidFill>
              </a:rPr>
              <a:t>Coding for 3D</a:t>
            </a:r>
          </a:p>
          <a:p>
            <a:r>
              <a:rPr lang="en-US" sz="1400" dirty="0">
                <a:solidFill>
                  <a:schemeClr val="bg1"/>
                </a:solidFill>
              </a:rPr>
              <a:t>Graphics and</a:t>
            </a:r>
          </a:p>
          <a:p>
            <a:r>
              <a:rPr lang="en-US" sz="1400" dirty="0">
                <a:solidFill>
                  <a:schemeClr val="bg1"/>
                </a:solidFill>
              </a:rPr>
              <a:t>Haptics</a:t>
            </a:r>
          </a:p>
        </p:txBody>
      </p:sp>
      <p:sp>
        <p:nvSpPr>
          <p:cNvPr id="21" name="Rounded Rectangle 3">
            <a:extLst>
              <a:ext uri="{FF2B5EF4-FFF2-40B4-BE49-F238E27FC236}">
                <a16:creationId xmlns:a16="http://schemas.microsoft.com/office/drawing/2014/main" id="{E065185F-BDC4-74CC-CBBE-B926C5D7E27C}"/>
              </a:ext>
            </a:extLst>
          </p:cNvPr>
          <p:cNvSpPr/>
          <p:nvPr/>
        </p:nvSpPr>
        <p:spPr>
          <a:xfrm>
            <a:off x="6310164" y="3211926"/>
            <a:ext cx="2477595" cy="1185101"/>
          </a:xfrm>
          <a:prstGeom prst="roundRect">
            <a:avLst/>
          </a:prstGeom>
          <a:solidFill>
            <a:srgbClr val="12436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bg1"/>
                </a:solidFill>
              </a:rPr>
              <a:t>WG 8 MPEG </a:t>
            </a:r>
          </a:p>
          <a:p>
            <a:r>
              <a:rPr lang="en-US" sz="1400" dirty="0">
                <a:solidFill>
                  <a:schemeClr val="bg1"/>
                </a:solidFill>
              </a:rPr>
              <a:t>Genomic Coding</a:t>
            </a:r>
          </a:p>
        </p:txBody>
      </p:sp>
      <p:pic>
        <p:nvPicPr>
          <p:cNvPr id="74" name="Picture 73" descr="A person with dark hair&#10;&#10;Description automatically generated with low confidence">
            <a:extLst>
              <a:ext uri="{FF2B5EF4-FFF2-40B4-BE49-F238E27FC236}">
                <a16:creationId xmlns:a16="http://schemas.microsoft.com/office/drawing/2014/main" id="{8A157765-901D-BF79-3DB0-6EDBF7BB463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95976" y="3333407"/>
            <a:ext cx="888483" cy="888483"/>
          </a:xfrm>
          <a:prstGeom prst="rect">
            <a:avLst/>
          </a:prstGeom>
        </p:spPr>
      </p:pic>
      <p:sp>
        <p:nvSpPr>
          <p:cNvPr id="22" name="Rounded Rectangle 3">
            <a:extLst>
              <a:ext uri="{FF2B5EF4-FFF2-40B4-BE49-F238E27FC236}">
                <a16:creationId xmlns:a16="http://schemas.microsoft.com/office/drawing/2014/main" id="{4DB5D656-6A43-64B0-84C9-6A45C0FB4D4A}"/>
              </a:ext>
            </a:extLst>
          </p:cNvPr>
          <p:cNvSpPr/>
          <p:nvPr/>
        </p:nvSpPr>
        <p:spPr>
          <a:xfrm>
            <a:off x="420315" y="4893480"/>
            <a:ext cx="2477595" cy="1185101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bg1"/>
                </a:solidFill>
              </a:rPr>
              <a:t>AG 3 MPEG</a:t>
            </a:r>
          </a:p>
          <a:p>
            <a:r>
              <a:rPr lang="en-US" sz="1400" dirty="0">
                <a:solidFill>
                  <a:schemeClr val="bg1"/>
                </a:solidFill>
              </a:rPr>
              <a:t>Liaison and </a:t>
            </a:r>
          </a:p>
          <a:p>
            <a:r>
              <a:rPr lang="en-US" sz="1400" dirty="0">
                <a:solidFill>
                  <a:schemeClr val="bg1"/>
                </a:solidFill>
              </a:rPr>
              <a:t>Communication</a:t>
            </a:r>
          </a:p>
        </p:txBody>
      </p:sp>
      <p:sp>
        <p:nvSpPr>
          <p:cNvPr id="28" name="Rounded Rectangle 3">
            <a:extLst>
              <a:ext uri="{FF2B5EF4-FFF2-40B4-BE49-F238E27FC236}">
                <a16:creationId xmlns:a16="http://schemas.microsoft.com/office/drawing/2014/main" id="{EAFB7A84-D2CF-6C5D-DDD6-EB08A604FBB9}"/>
              </a:ext>
            </a:extLst>
          </p:cNvPr>
          <p:cNvSpPr/>
          <p:nvPr/>
        </p:nvSpPr>
        <p:spPr>
          <a:xfrm>
            <a:off x="3392398" y="4893480"/>
            <a:ext cx="2477595" cy="1185101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bg1"/>
                </a:solidFill>
              </a:rPr>
              <a:t>AG 2 MPEG  </a:t>
            </a:r>
          </a:p>
          <a:p>
            <a:r>
              <a:rPr lang="en-US" sz="1400" dirty="0">
                <a:solidFill>
                  <a:schemeClr val="bg1"/>
                </a:solidFill>
              </a:rPr>
              <a:t>Technical</a:t>
            </a:r>
          </a:p>
          <a:p>
            <a:r>
              <a:rPr lang="en-US" sz="1400" dirty="0">
                <a:solidFill>
                  <a:schemeClr val="bg1"/>
                </a:solidFill>
              </a:rPr>
              <a:t>Coordination</a:t>
            </a:r>
          </a:p>
        </p:txBody>
      </p:sp>
      <p:pic>
        <p:nvPicPr>
          <p:cNvPr id="3" name="Picture 2" descr="A person in a plaid shirt&#10;&#10;Description automatically generated">
            <a:extLst>
              <a:ext uri="{FF2B5EF4-FFF2-40B4-BE49-F238E27FC236}">
                <a16:creationId xmlns:a16="http://schemas.microsoft.com/office/drawing/2014/main" id="{97073442-E6EA-6D75-3234-17476D4E09B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695267" y="1523025"/>
            <a:ext cx="1119507" cy="1119507"/>
          </a:xfrm>
          <a:prstGeom prst="rect">
            <a:avLst/>
          </a:prstGeom>
        </p:spPr>
      </p:pic>
      <p:pic>
        <p:nvPicPr>
          <p:cNvPr id="16" name="Picture 15" descr="A person with long hair wearing a suit and glasses&#10;&#10;Description automatically generated">
            <a:extLst>
              <a:ext uri="{FF2B5EF4-FFF2-40B4-BE49-F238E27FC236}">
                <a16:creationId xmlns:a16="http://schemas.microsoft.com/office/drawing/2014/main" id="{BBC90C3F-F677-B146-0873-CFC9D37D735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689989" y="1528130"/>
            <a:ext cx="1097656" cy="1097656"/>
          </a:xfrm>
          <a:prstGeom prst="rect">
            <a:avLst/>
          </a:prstGeom>
        </p:spPr>
      </p:pic>
      <p:pic>
        <p:nvPicPr>
          <p:cNvPr id="25" name="Picture 24" descr="A person wearing glasses and a pink jacket&#10;&#10;Description automatically generated">
            <a:extLst>
              <a:ext uri="{FF2B5EF4-FFF2-40B4-BE49-F238E27FC236}">
                <a16:creationId xmlns:a16="http://schemas.microsoft.com/office/drawing/2014/main" id="{8ED04D63-DDDA-56A8-EB1A-D5180C78FEA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585363" y="1508150"/>
            <a:ext cx="1161384" cy="1161384"/>
          </a:xfrm>
          <a:prstGeom prst="rect">
            <a:avLst/>
          </a:prstGeom>
        </p:spPr>
      </p:pic>
      <p:pic>
        <p:nvPicPr>
          <p:cNvPr id="29" name="Picture 28" descr="A person wearing glasses smiling&#10;&#10;Description automatically generated">
            <a:extLst>
              <a:ext uri="{FF2B5EF4-FFF2-40B4-BE49-F238E27FC236}">
                <a16:creationId xmlns:a16="http://schemas.microsoft.com/office/drawing/2014/main" id="{890E39D6-EBB9-E35A-3EC4-B497FEEEAC1F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0792357" y="1562583"/>
            <a:ext cx="931318" cy="995864"/>
          </a:xfrm>
          <a:prstGeom prst="rect">
            <a:avLst/>
          </a:prstGeom>
        </p:spPr>
      </p:pic>
      <p:pic>
        <p:nvPicPr>
          <p:cNvPr id="32" name="Picture 31" descr="A person with a beard smiling&#10;&#10;Description automatically generated">
            <a:extLst>
              <a:ext uri="{FF2B5EF4-FFF2-40B4-BE49-F238E27FC236}">
                <a16:creationId xmlns:a16="http://schemas.microsoft.com/office/drawing/2014/main" id="{D118BB8C-9B4B-BEE2-E6FB-0A23227958CF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838300" y="3265134"/>
            <a:ext cx="1052736" cy="1094588"/>
          </a:xfrm>
          <a:prstGeom prst="rect">
            <a:avLst/>
          </a:prstGeom>
        </p:spPr>
      </p:pic>
      <p:pic>
        <p:nvPicPr>
          <p:cNvPr id="34" name="Picture 33" descr="A person in a blue suit&#10;&#10;Description automatically generated">
            <a:extLst>
              <a:ext uri="{FF2B5EF4-FFF2-40B4-BE49-F238E27FC236}">
                <a16:creationId xmlns:a16="http://schemas.microsoft.com/office/drawing/2014/main" id="{A6018913-9B52-E327-5A92-67EE5B47C9A7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37809" y="3254156"/>
            <a:ext cx="1083381" cy="1083381"/>
          </a:xfrm>
          <a:prstGeom prst="rect">
            <a:avLst/>
          </a:prstGeom>
        </p:spPr>
      </p:pic>
      <p:pic>
        <p:nvPicPr>
          <p:cNvPr id="36" name="Picture 35" descr="A person smiling at the camera&#10;&#10;Description automatically generated">
            <a:extLst>
              <a:ext uri="{FF2B5EF4-FFF2-40B4-BE49-F238E27FC236}">
                <a16:creationId xmlns:a16="http://schemas.microsoft.com/office/drawing/2014/main" id="{1099824C-1630-3B80-3493-5F74FF1AF719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799120" y="4921604"/>
            <a:ext cx="1086646" cy="1115328"/>
          </a:xfrm>
          <a:prstGeom prst="rect">
            <a:avLst/>
          </a:prstGeom>
        </p:spPr>
      </p:pic>
      <p:pic>
        <p:nvPicPr>
          <p:cNvPr id="38" name="Picture 37" descr="A person in a suit smiling&#10;&#10;Description automatically generated">
            <a:extLst>
              <a:ext uri="{FF2B5EF4-FFF2-40B4-BE49-F238E27FC236}">
                <a16:creationId xmlns:a16="http://schemas.microsoft.com/office/drawing/2014/main" id="{03B81F68-C874-B7CE-5872-9999FF859778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7627441" y="4930704"/>
            <a:ext cx="1122759" cy="1129377"/>
          </a:xfrm>
          <a:prstGeom prst="rect">
            <a:avLst/>
          </a:prstGeom>
        </p:spPr>
      </p:pic>
      <p:pic>
        <p:nvPicPr>
          <p:cNvPr id="40" name="Picture 39" descr="A person in a suit and glasses&#10;&#10;Description automatically generated">
            <a:extLst>
              <a:ext uri="{FF2B5EF4-FFF2-40B4-BE49-F238E27FC236}">
                <a16:creationId xmlns:a16="http://schemas.microsoft.com/office/drawing/2014/main" id="{17D12B76-9C18-62A5-D72D-C93D8F5456A3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4782067" y="4924279"/>
            <a:ext cx="1048887" cy="11242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89477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98CF1BA-4F43-D224-9F70-E83ACC299C6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8" name="Group 37">
            <a:extLst>
              <a:ext uri="{FF2B5EF4-FFF2-40B4-BE49-F238E27FC236}">
                <a16:creationId xmlns:a16="http://schemas.microsoft.com/office/drawing/2014/main" id="{944FD037-A065-C863-0608-8DADBEFA4184}"/>
              </a:ext>
            </a:extLst>
          </p:cNvPr>
          <p:cNvGrpSpPr/>
          <p:nvPr/>
        </p:nvGrpSpPr>
        <p:grpSpPr>
          <a:xfrm>
            <a:off x="1395742" y="128482"/>
            <a:ext cx="8702441" cy="6577838"/>
            <a:chOff x="2568812" y="128482"/>
            <a:chExt cx="7564737" cy="6577838"/>
          </a:xfrm>
        </p:grpSpPr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D5D39955-34AE-D216-62D1-7E673226CF83}"/>
                </a:ext>
              </a:extLst>
            </p:cNvPr>
            <p:cNvGrpSpPr/>
            <p:nvPr/>
          </p:nvGrpSpPr>
          <p:grpSpPr>
            <a:xfrm>
              <a:off x="3444306" y="128482"/>
              <a:ext cx="553387" cy="6577838"/>
              <a:chOff x="3433194" y="128482"/>
              <a:chExt cx="553387" cy="6577838"/>
            </a:xfrm>
          </p:grpSpPr>
          <p:cxnSp>
            <p:nvCxnSpPr>
              <p:cNvPr id="109" name="Straight Connector 108">
                <a:extLst>
                  <a:ext uri="{FF2B5EF4-FFF2-40B4-BE49-F238E27FC236}">
                    <a16:creationId xmlns:a16="http://schemas.microsoft.com/office/drawing/2014/main" id="{6F3DD3FE-681B-4296-4B04-C70A204F5E2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710760" y="680668"/>
                <a:ext cx="0" cy="6025652"/>
              </a:xfrm>
              <a:prstGeom prst="line">
                <a:avLst/>
              </a:prstGeom>
              <a:ln w="19050"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38D6C3CA-5494-C500-7F81-7219EE4CBFB4}"/>
                  </a:ext>
                </a:extLst>
              </p:cNvPr>
              <p:cNvSpPr txBox="1"/>
              <p:nvPr/>
            </p:nvSpPr>
            <p:spPr>
              <a:xfrm>
                <a:off x="3433194" y="128482"/>
                <a:ext cx="553387" cy="353939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b="1" dirty="0"/>
                  <a:t>2024</a:t>
                </a:r>
              </a:p>
            </p:txBody>
          </p:sp>
        </p:grpSp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5B9D27DA-D283-2B0B-48B6-DF8A374AC2E3}"/>
                </a:ext>
              </a:extLst>
            </p:cNvPr>
            <p:cNvGrpSpPr/>
            <p:nvPr/>
          </p:nvGrpSpPr>
          <p:grpSpPr>
            <a:xfrm>
              <a:off x="5036246" y="128482"/>
              <a:ext cx="538703" cy="6577838"/>
              <a:chOff x="5027868" y="128482"/>
              <a:chExt cx="538703" cy="6577838"/>
            </a:xfrm>
          </p:grpSpPr>
          <p:cxnSp>
            <p:nvCxnSpPr>
              <p:cNvPr id="73" name="Straight Connector 72">
                <a:extLst>
                  <a:ext uri="{FF2B5EF4-FFF2-40B4-BE49-F238E27FC236}">
                    <a16:creationId xmlns:a16="http://schemas.microsoft.com/office/drawing/2014/main" id="{CDB52E6C-5F68-2972-052D-11542739686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292968" y="680668"/>
                <a:ext cx="0" cy="6025652"/>
              </a:xfrm>
              <a:prstGeom prst="line">
                <a:avLst/>
              </a:prstGeom>
              <a:ln w="19050"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23AEE00F-0EDA-4EE2-DD1F-93C0AE3BB2DD}"/>
                  </a:ext>
                </a:extLst>
              </p:cNvPr>
              <p:cNvSpPr txBox="1"/>
              <p:nvPr/>
            </p:nvSpPr>
            <p:spPr>
              <a:xfrm>
                <a:off x="5027868" y="128482"/>
                <a:ext cx="538703" cy="353939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b="1" dirty="0"/>
                  <a:t>2025</a:t>
                </a:r>
              </a:p>
            </p:txBody>
          </p:sp>
        </p:grp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167EBB65-82A9-66E8-3B65-37C2D2EBBF41}"/>
                </a:ext>
              </a:extLst>
            </p:cNvPr>
            <p:cNvGrpSpPr/>
            <p:nvPr/>
          </p:nvGrpSpPr>
          <p:grpSpPr>
            <a:xfrm>
              <a:off x="6609738" y="131049"/>
              <a:ext cx="557706" cy="6575271"/>
              <a:chOff x="6598493" y="131049"/>
              <a:chExt cx="557706" cy="6575271"/>
            </a:xfrm>
          </p:grpSpPr>
          <p:cxnSp>
            <p:nvCxnSpPr>
              <p:cNvPr id="111" name="Straight Connector 110">
                <a:extLst>
                  <a:ext uri="{FF2B5EF4-FFF2-40B4-BE49-F238E27FC236}">
                    <a16:creationId xmlns:a16="http://schemas.microsoft.com/office/drawing/2014/main" id="{25E828DE-1814-E211-8960-0B4DD816353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875178" y="680668"/>
                <a:ext cx="0" cy="6025652"/>
              </a:xfrm>
              <a:prstGeom prst="line">
                <a:avLst/>
              </a:prstGeom>
              <a:ln w="19050"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5" name="TextBox 54">
                <a:extLst>
                  <a:ext uri="{FF2B5EF4-FFF2-40B4-BE49-F238E27FC236}">
                    <a16:creationId xmlns:a16="http://schemas.microsoft.com/office/drawing/2014/main" id="{5FEC0AFE-099E-A8F4-2AF5-0F62FA4087BA}"/>
                  </a:ext>
                </a:extLst>
              </p:cNvPr>
              <p:cNvSpPr txBox="1"/>
              <p:nvPr/>
            </p:nvSpPr>
            <p:spPr>
              <a:xfrm>
                <a:off x="6598493" y="131049"/>
                <a:ext cx="557706" cy="353939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b="1" dirty="0"/>
                  <a:t>2026</a:t>
                </a:r>
              </a:p>
            </p:txBody>
          </p:sp>
        </p:grpSp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4B77F3E4-F0CA-9E04-7B04-C7DDEF56448D}"/>
                </a:ext>
              </a:extLst>
            </p:cNvPr>
            <p:cNvGrpSpPr/>
            <p:nvPr/>
          </p:nvGrpSpPr>
          <p:grpSpPr>
            <a:xfrm>
              <a:off x="8197058" y="131049"/>
              <a:ext cx="540719" cy="6575271"/>
              <a:chOff x="8185799" y="131049"/>
              <a:chExt cx="540719" cy="6575271"/>
            </a:xfrm>
          </p:grpSpPr>
          <p:cxnSp>
            <p:nvCxnSpPr>
              <p:cNvPr id="112" name="Straight Connector 111">
                <a:extLst>
                  <a:ext uri="{FF2B5EF4-FFF2-40B4-BE49-F238E27FC236}">
                    <a16:creationId xmlns:a16="http://schemas.microsoft.com/office/drawing/2014/main" id="{3499560A-AF2F-F204-2C56-14C4C6BF6F5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457386" y="680668"/>
                <a:ext cx="0" cy="6025652"/>
              </a:xfrm>
              <a:prstGeom prst="line">
                <a:avLst/>
              </a:prstGeom>
              <a:ln w="19050"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42B81188-E5C1-BFFA-3989-1EC1EE7C2D46}"/>
                  </a:ext>
                </a:extLst>
              </p:cNvPr>
              <p:cNvSpPr txBox="1"/>
              <p:nvPr/>
            </p:nvSpPr>
            <p:spPr>
              <a:xfrm>
                <a:off x="8185799" y="131049"/>
                <a:ext cx="540719" cy="353939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b="1" dirty="0"/>
                  <a:t>2027</a:t>
                </a:r>
              </a:p>
            </p:txBody>
          </p:sp>
        </p:grpSp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3113B96D-94BB-8BD8-6166-3DE83A5E909D}"/>
                </a:ext>
              </a:extLst>
            </p:cNvPr>
            <p:cNvGrpSpPr/>
            <p:nvPr/>
          </p:nvGrpSpPr>
          <p:grpSpPr>
            <a:xfrm>
              <a:off x="9574403" y="131049"/>
              <a:ext cx="559146" cy="6575271"/>
              <a:chOff x="9554072" y="131049"/>
              <a:chExt cx="559146" cy="6575271"/>
            </a:xfrm>
          </p:grpSpPr>
          <p:cxnSp>
            <p:nvCxnSpPr>
              <p:cNvPr id="113" name="Straight Connector 112">
                <a:extLst>
                  <a:ext uri="{FF2B5EF4-FFF2-40B4-BE49-F238E27FC236}">
                    <a16:creationId xmlns:a16="http://schemas.microsoft.com/office/drawing/2014/main" id="{5F8A3ACF-4110-C45A-1A4A-BD7AC8658FF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31890" y="680668"/>
                <a:ext cx="0" cy="6025652"/>
              </a:xfrm>
              <a:prstGeom prst="line">
                <a:avLst/>
              </a:prstGeom>
              <a:ln w="19050"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4" name="TextBox 63">
                <a:extLst>
                  <a:ext uri="{FF2B5EF4-FFF2-40B4-BE49-F238E27FC236}">
                    <a16:creationId xmlns:a16="http://schemas.microsoft.com/office/drawing/2014/main" id="{1F4560CD-0A93-A3F5-33B6-CF45905A5A7B}"/>
                  </a:ext>
                </a:extLst>
              </p:cNvPr>
              <p:cNvSpPr txBox="1"/>
              <p:nvPr/>
            </p:nvSpPr>
            <p:spPr>
              <a:xfrm>
                <a:off x="9554072" y="131049"/>
                <a:ext cx="559146" cy="353939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b="1" dirty="0"/>
                  <a:t>2028</a:t>
                </a:r>
              </a:p>
            </p:txBody>
          </p:sp>
        </p:grpSp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33224058-2F44-EAC2-1CF4-417D59DF2343}"/>
                </a:ext>
              </a:extLst>
            </p:cNvPr>
            <p:cNvGrpSpPr/>
            <p:nvPr/>
          </p:nvGrpSpPr>
          <p:grpSpPr>
            <a:xfrm>
              <a:off x="2568812" y="436009"/>
              <a:ext cx="6008940" cy="228926"/>
              <a:chOff x="2573747" y="456142"/>
              <a:chExt cx="6008940" cy="228926"/>
            </a:xfrm>
          </p:grpSpPr>
          <p:sp>
            <p:nvSpPr>
              <p:cNvPr id="72" name="TextBox 71">
                <a:extLst>
                  <a:ext uri="{FF2B5EF4-FFF2-40B4-BE49-F238E27FC236}">
                    <a16:creationId xmlns:a16="http://schemas.microsoft.com/office/drawing/2014/main" id="{51488E5F-1D06-2021-F9C1-8671E8FE2003}"/>
                  </a:ext>
                </a:extLst>
              </p:cNvPr>
              <p:cNvSpPr txBox="1"/>
              <p:nvPr/>
            </p:nvSpPr>
            <p:spPr>
              <a:xfrm>
                <a:off x="3585050" y="456142"/>
                <a:ext cx="268928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145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76" name="TextBox 75">
                <a:extLst>
                  <a:ext uri="{FF2B5EF4-FFF2-40B4-BE49-F238E27FC236}">
                    <a16:creationId xmlns:a16="http://schemas.microsoft.com/office/drawing/2014/main" id="{DC775E1D-DC93-4AC1-D533-7AA868008C13}"/>
                  </a:ext>
                </a:extLst>
              </p:cNvPr>
              <p:cNvSpPr txBox="1"/>
              <p:nvPr/>
            </p:nvSpPr>
            <p:spPr>
              <a:xfrm>
                <a:off x="5153853" y="456142"/>
                <a:ext cx="274502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149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77" name="TextBox 76">
                <a:extLst>
                  <a:ext uri="{FF2B5EF4-FFF2-40B4-BE49-F238E27FC236}">
                    <a16:creationId xmlns:a16="http://schemas.microsoft.com/office/drawing/2014/main" id="{38FB7C4D-6EB6-4BF2-142D-B0A1322533A3}"/>
                  </a:ext>
                </a:extLst>
              </p:cNvPr>
              <p:cNvSpPr txBox="1"/>
              <p:nvPr/>
            </p:nvSpPr>
            <p:spPr>
              <a:xfrm>
                <a:off x="6731120" y="456142"/>
                <a:ext cx="264749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153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78" name="TextBox 77">
                <a:extLst>
                  <a:ext uri="{FF2B5EF4-FFF2-40B4-BE49-F238E27FC236}">
                    <a16:creationId xmlns:a16="http://schemas.microsoft.com/office/drawing/2014/main" id="{9F7E19EF-A5D0-5943-8A68-668BEF2F1FB3}"/>
                  </a:ext>
                </a:extLst>
              </p:cNvPr>
              <p:cNvSpPr txBox="1"/>
              <p:nvPr/>
            </p:nvSpPr>
            <p:spPr>
              <a:xfrm>
                <a:off x="8317938" y="456142"/>
                <a:ext cx="264749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157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1" name="TextBox 80">
                <a:extLst>
                  <a:ext uri="{FF2B5EF4-FFF2-40B4-BE49-F238E27FC236}">
                    <a16:creationId xmlns:a16="http://schemas.microsoft.com/office/drawing/2014/main" id="{A4EF41B0-87AF-0424-BE2A-4092D86290E9}"/>
                  </a:ext>
                </a:extLst>
              </p:cNvPr>
              <p:cNvSpPr txBox="1"/>
              <p:nvPr/>
            </p:nvSpPr>
            <p:spPr>
              <a:xfrm>
                <a:off x="3978166" y="456142"/>
                <a:ext cx="274502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146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2" name="TextBox 81">
                <a:extLst>
                  <a:ext uri="{FF2B5EF4-FFF2-40B4-BE49-F238E27FC236}">
                    <a16:creationId xmlns:a16="http://schemas.microsoft.com/office/drawing/2014/main" id="{4B843827-CC5F-8E72-E99C-575EF8F24A7F}"/>
                  </a:ext>
                </a:extLst>
              </p:cNvPr>
              <p:cNvSpPr txBox="1"/>
              <p:nvPr/>
            </p:nvSpPr>
            <p:spPr>
              <a:xfrm>
                <a:off x="4373651" y="456142"/>
                <a:ext cx="268928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147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3" name="TextBox 82">
                <a:extLst>
                  <a:ext uri="{FF2B5EF4-FFF2-40B4-BE49-F238E27FC236}">
                    <a16:creationId xmlns:a16="http://schemas.microsoft.com/office/drawing/2014/main" id="{BAA9A313-A575-9995-BFEB-BB93EBDED574}"/>
                  </a:ext>
                </a:extLst>
              </p:cNvPr>
              <p:cNvSpPr txBox="1"/>
              <p:nvPr/>
            </p:nvSpPr>
            <p:spPr>
              <a:xfrm>
                <a:off x="4762063" y="456142"/>
                <a:ext cx="275896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148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5" name="TextBox 84">
                <a:extLst>
                  <a:ext uri="{FF2B5EF4-FFF2-40B4-BE49-F238E27FC236}">
                    <a16:creationId xmlns:a16="http://schemas.microsoft.com/office/drawing/2014/main" id="{A6CECAFD-EF60-7EDC-866C-771C114457FC}"/>
                  </a:ext>
                </a:extLst>
              </p:cNvPr>
              <p:cNvSpPr txBox="1"/>
              <p:nvPr/>
            </p:nvSpPr>
            <p:spPr>
              <a:xfrm>
                <a:off x="5550033" y="456142"/>
                <a:ext cx="267535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150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6" name="TextBox 85">
                <a:extLst>
                  <a:ext uri="{FF2B5EF4-FFF2-40B4-BE49-F238E27FC236}">
                    <a16:creationId xmlns:a16="http://schemas.microsoft.com/office/drawing/2014/main" id="{FCE4FD48-B0B1-CCA1-E66D-BE081806E69B}"/>
                  </a:ext>
                </a:extLst>
              </p:cNvPr>
              <p:cNvSpPr txBox="1"/>
              <p:nvPr/>
            </p:nvSpPr>
            <p:spPr>
              <a:xfrm>
                <a:off x="5943426" y="456142"/>
                <a:ext cx="266141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151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7" name="TextBox 86">
                <a:extLst>
                  <a:ext uri="{FF2B5EF4-FFF2-40B4-BE49-F238E27FC236}">
                    <a16:creationId xmlns:a16="http://schemas.microsoft.com/office/drawing/2014/main" id="{632DCD51-7DD2-EC98-38A5-7ADC9A52AF8E}"/>
                  </a:ext>
                </a:extLst>
              </p:cNvPr>
              <p:cNvSpPr txBox="1"/>
              <p:nvPr/>
            </p:nvSpPr>
            <p:spPr>
              <a:xfrm>
                <a:off x="6336925" y="456142"/>
                <a:ext cx="266141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152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8" name="TextBox 87">
                <a:extLst>
                  <a:ext uri="{FF2B5EF4-FFF2-40B4-BE49-F238E27FC236}">
                    <a16:creationId xmlns:a16="http://schemas.microsoft.com/office/drawing/2014/main" id="{F1388674-536B-E55E-A125-E5C065FC7A33}"/>
                  </a:ext>
                </a:extLst>
              </p:cNvPr>
              <p:cNvSpPr txBox="1"/>
              <p:nvPr/>
            </p:nvSpPr>
            <p:spPr>
              <a:xfrm>
                <a:off x="7123331" y="456142"/>
                <a:ext cx="268928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154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9" name="TextBox 88">
                <a:extLst>
                  <a:ext uri="{FF2B5EF4-FFF2-40B4-BE49-F238E27FC236}">
                    <a16:creationId xmlns:a16="http://schemas.microsoft.com/office/drawing/2014/main" id="{AA7AB116-F6E4-F913-3000-CEE64E8A5B9C}"/>
                  </a:ext>
                </a:extLst>
              </p:cNvPr>
              <p:cNvSpPr txBox="1"/>
              <p:nvPr/>
            </p:nvSpPr>
            <p:spPr>
              <a:xfrm>
                <a:off x="7522926" y="456142"/>
                <a:ext cx="264749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155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91" name="TextBox 90">
                <a:extLst>
                  <a:ext uri="{FF2B5EF4-FFF2-40B4-BE49-F238E27FC236}">
                    <a16:creationId xmlns:a16="http://schemas.microsoft.com/office/drawing/2014/main" id="{AA991224-E54F-FB70-2CBB-85AD9AC682CF}"/>
                  </a:ext>
                </a:extLst>
              </p:cNvPr>
              <p:cNvSpPr txBox="1"/>
              <p:nvPr/>
            </p:nvSpPr>
            <p:spPr>
              <a:xfrm>
                <a:off x="7917644" y="456142"/>
                <a:ext cx="270323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156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103" name="TextBox 102">
                <a:extLst>
                  <a:ext uri="{FF2B5EF4-FFF2-40B4-BE49-F238E27FC236}">
                    <a16:creationId xmlns:a16="http://schemas.microsoft.com/office/drawing/2014/main" id="{8D89CFCB-1F63-923E-6EEF-3147CB75589F}"/>
                  </a:ext>
                </a:extLst>
              </p:cNvPr>
              <p:cNvSpPr txBox="1"/>
              <p:nvPr/>
            </p:nvSpPr>
            <p:spPr>
              <a:xfrm>
                <a:off x="2573747" y="485017"/>
                <a:ext cx="849587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MPEG meeting: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</p:grp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B1CA45E7-3292-42D8-7497-A429F1920F91}"/>
              </a:ext>
            </a:extLst>
          </p:cNvPr>
          <p:cNvGrpSpPr/>
          <p:nvPr/>
        </p:nvGrpSpPr>
        <p:grpSpPr>
          <a:xfrm>
            <a:off x="57523" y="588309"/>
            <a:ext cx="11855945" cy="6349576"/>
            <a:chOff x="1047914" y="271606"/>
            <a:chExt cx="11855945" cy="6693828"/>
          </a:xfrm>
        </p:grpSpPr>
        <p:sp>
          <p:nvSpPr>
            <p:cNvPr id="61" name="TextBox 60">
              <a:extLst>
                <a:ext uri="{FF2B5EF4-FFF2-40B4-BE49-F238E27FC236}">
                  <a16:creationId xmlns:a16="http://schemas.microsoft.com/office/drawing/2014/main" id="{A157716C-5AD1-27BD-3DE2-A0BDA9DC09EB}"/>
                </a:ext>
              </a:extLst>
            </p:cNvPr>
            <p:cNvSpPr txBox="1"/>
            <p:nvPr/>
          </p:nvSpPr>
          <p:spPr>
            <a:xfrm>
              <a:off x="1840777" y="507702"/>
              <a:ext cx="3688850" cy="186021"/>
            </a:xfrm>
            <a:prstGeom prst="rightArrow">
              <a:avLst>
                <a:gd name="adj1" fmla="val 59315"/>
                <a:gd name="adj2" fmla="val 50000"/>
              </a:avLst>
            </a:prstGeom>
            <a:gradFill>
              <a:gsLst>
                <a:gs pos="0">
                  <a:srgbClr val="615C56">
                    <a:alpha val="0"/>
                  </a:srgbClr>
                </a:gs>
                <a:gs pos="100000">
                  <a:srgbClr val="006DBA"/>
                </a:gs>
              </a:gsLst>
              <a:lin ang="0" scaled="0"/>
            </a:gradFill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en-US"/>
              </a:defPPr>
              <a:lvl1pPr algn="ctr">
                <a:defRPr sz="1200" b="1"/>
              </a:lvl1pPr>
            </a:lstStyle>
            <a:p>
              <a:r>
                <a:rPr lang="en-GB" dirty="0"/>
                <a:t>MPEG Immersive Video v.2</a:t>
              </a:r>
            </a:p>
          </p:txBody>
        </p:sp>
        <p:sp>
          <p:nvSpPr>
            <p:cNvPr id="107" name="TextBox 106">
              <a:extLst>
                <a:ext uri="{FF2B5EF4-FFF2-40B4-BE49-F238E27FC236}">
                  <a16:creationId xmlns:a16="http://schemas.microsoft.com/office/drawing/2014/main" id="{A7D7071C-C501-48E7-34F4-4F6D2C82B4C5}"/>
                </a:ext>
              </a:extLst>
            </p:cNvPr>
            <p:cNvSpPr txBox="1"/>
            <p:nvPr/>
          </p:nvSpPr>
          <p:spPr>
            <a:xfrm>
              <a:off x="10687434" y="906745"/>
              <a:ext cx="1942180" cy="1378963"/>
            </a:xfrm>
            <a:prstGeom prst="rect">
              <a:avLst/>
            </a:prstGeom>
            <a:noFill/>
          </p:spPr>
          <p:txBody>
            <a:bodyPr wrap="square" lIns="76197" tIns="38098" rIns="76197" bIns="38098" rtlCol="0">
              <a:spAutoFit/>
            </a:bodyPr>
            <a:lstStyle/>
            <a:p>
              <a:pPr algn="r"/>
              <a:r>
                <a:rPr lang="en-GB" sz="4000" b="1" dirty="0">
                  <a:solidFill>
                    <a:srgbClr val="006DBA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Media</a:t>
              </a:r>
              <a:br>
                <a:rPr lang="en-GB" sz="4000" b="1" dirty="0">
                  <a:solidFill>
                    <a:srgbClr val="FF717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</a:br>
              <a:r>
                <a:rPr lang="en-GB" sz="4000" b="1" dirty="0">
                  <a:solidFill>
                    <a:srgbClr val="006DBA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Coding</a:t>
              </a:r>
              <a:endParaRPr lang="en-GB" sz="4400" b="1" dirty="0">
                <a:solidFill>
                  <a:srgbClr val="006DB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605777E5-69FE-FA58-DFBD-A4BD7E13E118}"/>
                </a:ext>
              </a:extLst>
            </p:cNvPr>
            <p:cNvGrpSpPr/>
            <p:nvPr/>
          </p:nvGrpSpPr>
          <p:grpSpPr>
            <a:xfrm>
              <a:off x="1943844" y="4437895"/>
              <a:ext cx="6794288" cy="1744618"/>
              <a:chOff x="3102768" y="4008162"/>
              <a:chExt cx="6794288" cy="1744618"/>
            </a:xfrm>
          </p:grpSpPr>
          <p:sp>
            <p:nvSpPr>
              <p:cNvPr id="66" name="TextBox 65">
                <a:extLst>
                  <a:ext uri="{FF2B5EF4-FFF2-40B4-BE49-F238E27FC236}">
                    <a16:creationId xmlns:a16="http://schemas.microsoft.com/office/drawing/2014/main" id="{58064019-6B47-6A88-2E88-81A40C44FC1B}"/>
                  </a:ext>
                </a:extLst>
              </p:cNvPr>
              <p:cNvSpPr txBox="1"/>
              <p:nvPr/>
            </p:nvSpPr>
            <p:spPr>
              <a:xfrm>
                <a:off x="3337329" y="4008162"/>
                <a:ext cx="5212478" cy="318189"/>
              </a:xfrm>
              <a:prstGeom prst="rightArrow">
                <a:avLst>
                  <a:gd name="adj1" fmla="val 61197"/>
                  <a:gd name="adj2" fmla="val 50000"/>
                </a:avLst>
              </a:prstGeom>
              <a:gradFill>
                <a:gsLst>
                  <a:gs pos="0">
                    <a:schemeClr val="bg1">
                      <a:alpha val="0"/>
                    </a:schemeClr>
                  </a:gs>
                  <a:gs pos="100000">
                    <a:srgbClr val="73CBB2"/>
                  </a:gs>
                </a:gsLst>
                <a:lin ang="0" scaled="0"/>
              </a:gradFill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p:spPr>
            <p:txBody>
              <a:bodyPr wrap="square" anchor="ctr" anchorCtr="1">
                <a:noAutofit/>
              </a:bodyPr>
              <a:lstStyle>
                <a:defPPr>
                  <a:defRPr lang="en-US"/>
                </a:defPPr>
                <a:lvl1pPr algn="ctr">
                  <a:defRPr sz="1400" b="1"/>
                </a:lvl1pPr>
              </a:lstStyle>
              <a:p>
                <a:r>
                  <a:rPr lang="en-GB" sz="1200" dirty="0"/>
                  <a:t>Scene Description with Advanced Interactivity</a:t>
                </a:r>
              </a:p>
            </p:txBody>
          </p:sp>
          <p:sp>
            <p:nvSpPr>
              <p:cNvPr id="108" name="TextBox 107">
                <a:extLst>
                  <a:ext uri="{FF2B5EF4-FFF2-40B4-BE49-F238E27FC236}">
                    <a16:creationId xmlns:a16="http://schemas.microsoft.com/office/drawing/2014/main" id="{2E0F24F9-678D-4773-D8D0-881D390E0E11}"/>
                  </a:ext>
                </a:extLst>
              </p:cNvPr>
              <p:cNvSpPr txBox="1"/>
              <p:nvPr/>
            </p:nvSpPr>
            <p:spPr>
              <a:xfrm>
                <a:off x="3102768" y="5490286"/>
                <a:ext cx="6794288" cy="262493"/>
              </a:xfrm>
              <a:prstGeom prst="rightArrow">
                <a:avLst>
                  <a:gd name="adj1" fmla="val 61197"/>
                  <a:gd name="adj2" fmla="val 50000"/>
                </a:avLst>
              </a:prstGeom>
              <a:gradFill>
                <a:gsLst>
                  <a:gs pos="0">
                    <a:schemeClr val="bg1">
                      <a:alpha val="0"/>
                    </a:schemeClr>
                  </a:gs>
                  <a:gs pos="100000">
                    <a:srgbClr val="73CBB2"/>
                  </a:gs>
                </a:gsLst>
                <a:lin ang="0" scaled="0"/>
              </a:gradFill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p:spPr>
            <p:txBody>
              <a:bodyPr wrap="square" anchor="ctr" anchorCtr="1">
                <a:noAutofit/>
              </a:bodyPr>
              <a:lstStyle>
                <a:defPPr>
                  <a:defRPr lang="en-US"/>
                </a:defPPr>
                <a:lvl1pPr algn="ctr">
                  <a:defRPr sz="1400" b="1"/>
                </a:lvl1pPr>
              </a:lstStyle>
              <a:p>
                <a:r>
                  <a:rPr lang="en-GB" sz="1200" dirty="0"/>
                  <a:t>Media authenticity and provenance indication</a:t>
                </a:r>
              </a:p>
            </p:txBody>
          </p:sp>
        </p:grpSp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E685A0A9-2F13-EB69-A744-CA30309DBC6F}"/>
                </a:ext>
              </a:extLst>
            </p:cNvPr>
            <p:cNvSpPr txBox="1"/>
            <p:nvPr/>
          </p:nvSpPr>
          <p:spPr>
            <a:xfrm>
              <a:off x="1315492" y="1625992"/>
              <a:ext cx="6101454" cy="295848"/>
            </a:xfrm>
            <a:prstGeom prst="rightArrow">
              <a:avLst>
                <a:gd name="adj1" fmla="val 54721"/>
                <a:gd name="adj2" fmla="val 50000"/>
              </a:avLst>
            </a:prstGeom>
            <a:gradFill>
              <a:gsLst>
                <a:gs pos="0">
                  <a:schemeClr val="bg1">
                    <a:alpha val="0"/>
                  </a:schemeClr>
                </a:gs>
                <a:gs pos="100000">
                  <a:srgbClr val="006DBA"/>
                </a:gs>
              </a:gsLst>
              <a:lin ang="0" scaled="0"/>
            </a:gra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en-US"/>
              </a:defPPr>
              <a:lvl1pPr algn="ctr">
                <a:defRPr sz="1200" b="1" i="1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</a:defRPr>
              </a:lvl1pPr>
            </a:lstStyle>
            <a:p>
              <a:pPr algn="r"/>
              <a:r>
                <a:rPr lang="en-GB" i="0" dirty="0">
                  <a:solidFill>
                    <a:schemeClr val="tx1"/>
                  </a:solidFill>
                </a:rPr>
                <a:t>Enhanced Geometry-based PCC (advanced compression tools)</a:t>
              </a:r>
            </a:p>
          </p:txBody>
        </p: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2BE9A158-B837-BD5A-A417-4EAD668F4D52}"/>
                </a:ext>
              </a:extLst>
            </p:cNvPr>
            <p:cNvSpPr txBox="1"/>
            <p:nvPr/>
          </p:nvSpPr>
          <p:spPr>
            <a:xfrm>
              <a:off x="1047914" y="4052246"/>
              <a:ext cx="4920139" cy="271632"/>
            </a:xfrm>
            <a:prstGeom prst="rightArrow">
              <a:avLst>
                <a:gd name="adj1" fmla="val 60230"/>
                <a:gd name="adj2" fmla="val 50000"/>
              </a:avLst>
            </a:prstGeom>
            <a:gradFill>
              <a:gsLst>
                <a:gs pos="0">
                  <a:schemeClr val="bg1">
                    <a:alpha val="0"/>
                  </a:schemeClr>
                </a:gs>
                <a:gs pos="100000">
                  <a:srgbClr val="73CBB2"/>
                </a:gs>
              </a:gsLst>
              <a:lin ang="0" scaled="0"/>
            </a:gradFill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nl-NL"/>
              </a:defPPr>
              <a:lvl1pPr algn="ctr">
                <a:defRPr sz="1400" b="1"/>
              </a:lvl1pPr>
            </a:lstStyle>
            <a:p>
              <a:r>
                <a:rPr lang="en-GB" sz="1000" dirty="0"/>
                <a:t>Omnidirectional </a:t>
              </a:r>
              <a:r>
                <a:rPr lang="en-GB" sz="1000" dirty="0" err="1"/>
                <a:t>MediA</a:t>
              </a:r>
              <a:r>
                <a:rPr lang="en-GB" sz="1000" dirty="0"/>
                <a:t> Format (OMAF) – Server-Side Dynamic Adaptation</a:t>
              </a:r>
            </a:p>
          </p:txBody>
        </p:sp>
        <p:sp>
          <p:nvSpPr>
            <p:cNvPr id="67" name="TextBox 66">
              <a:extLst>
                <a:ext uri="{FF2B5EF4-FFF2-40B4-BE49-F238E27FC236}">
                  <a16:creationId xmlns:a16="http://schemas.microsoft.com/office/drawing/2014/main" id="{5177DE9A-F39A-D4A9-0C7E-93D80352465D}"/>
                </a:ext>
              </a:extLst>
            </p:cNvPr>
            <p:cNvSpPr txBox="1"/>
            <p:nvPr/>
          </p:nvSpPr>
          <p:spPr>
            <a:xfrm>
              <a:off x="1167654" y="4684156"/>
              <a:ext cx="8031577" cy="286518"/>
            </a:xfrm>
            <a:prstGeom prst="rightArrow">
              <a:avLst>
                <a:gd name="adj1" fmla="val 61197"/>
                <a:gd name="adj2" fmla="val 50000"/>
              </a:avLst>
            </a:prstGeom>
            <a:gradFill>
              <a:gsLst>
                <a:gs pos="0">
                  <a:schemeClr val="bg1">
                    <a:alpha val="0"/>
                  </a:schemeClr>
                </a:gs>
                <a:gs pos="100000">
                  <a:srgbClr val="73CBB2"/>
                </a:gs>
              </a:gsLst>
              <a:lin ang="0" scaled="0"/>
            </a:gradFill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en-US"/>
              </a:defPPr>
              <a:lvl1pPr algn="ctr">
                <a:defRPr sz="1400" b="1"/>
              </a:lvl1pPr>
            </a:lstStyle>
            <a:p>
              <a:r>
                <a:rPr lang="en-GB" sz="1200" dirty="0"/>
                <a:t>Video Decoding  Interface</a:t>
              </a:r>
            </a:p>
          </p:txBody>
        </p: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D314126E-CB5C-4D4D-3476-6C81EDEF06D0}"/>
                </a:ext>
              </a:extLst>
            </p:cNvPr>
            <p:cNvSpPr txBox="1"/>
            <p:nvPr/>
          </p:nvSpPr>
          <p:spPr>
            <a:xfrm>
              <a:off x="10172723" y="5586471"/>
              <a:ext cx="2495240" cy="1378963"/>
            </a:xfrm>
            <a:prstGeom prst="rect">
              <a:avLst/>
            </a:prstGeom>
            <a:noFill/>
          </p:spPr>
          <p:txBody>
            <a:bodyPr wrap="square" lIns="76197" tIns="38098" rIns="76197" bIns="38098" rtlCol="0">
              <a:spAutoFit/>
            </a:bodyPr>
            <a:lstStyle/>
            <a:p>
              <a:pPr algn="r"/>
              <a:r>
                <a:rPr lang="en-GB" sz="4000" b="1" dirty="0">
                  <a:solidFill>
                    <a:srgbClr val="0F3A6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Beyond Media</a:t>
              </a:r>
              <a:endParaRPr lang="en-GB" sz="6000" b="1" dirty="0">
                <a:solidFill>
                  <a:srgbClr val="0F3A6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59" name="TextBox 58">
              <a:extLst>
                <a:ext uri="{FF2B5EF4-FFF2-40B4-BE49-F238E27FC236}">
                  <a16:creationId xmlns:a16="http://schemas.microsoft.com/office/drawing/2014/main" id="{E68947CA-74AF-52BE-68BC-3D97FE171F41}"/>
                </a:ext>
              </a:extLst>
            </p:cNvPr>
            <p:cNvSpPr txBox="1"/>
            <p:nvPr/>
          </p:nvSpPr>
          <p:spPr>
            <a:xfrm>
              <a:off x="10008121" y="3319156"/>
              <a:ext cx="2895738" cy="1378963"/>
            </a:xfrm>
            <a:prstGeom prst="rect">
              <a:avLst/>
            </a:prstGeom>
            <a:noFill/>
          </p:spPr>
          <p:txBody>
            <a:bodyPr wrap="square" lIns="76197" tIns="38098" rIns="76197" bIns="38098" rtlCol="0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4000" b="1" i="0" u="none" strike="noStrike" kern="1200" cap="none" spc="0" normalizeH="0" baseline="0" dirty="0">
                  <a:ln>
                    <a:noFill/>
                  </a:ln>
                  <a:solidFill>
                    <a:srgbClr val="73CBB2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Corbel" panose="020B0503020204020204"/>
                  <a:ea typeface="+mn-ea"/>
                  <a:cs typeface="+mn-cs"/>
                </a:rPr>
                <a:t>Systems  and Tools</a:t>
              </a: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DF84246E-8417-F9FA-F5EC-8EBB1F136879}"/>
                </a:ext>
              </a:extLst>
            </p:cNvPr>
            <p:cNvSpPr txBox="1"/>
            <p:nvPr/>
          </p:nvSpPr>
          <p:spPr>
            <a:xfrm>
              <a:off x="1390768" y="271606"/>
              <a:ext cx="4637528" cy="282051"/>
            </a:xfrm>
            <a:prstGeom prst="rightArrow">
              <a:avLst>
                <a:gd name="adj1" fmla="val 50969"/>
                <a:gd name="adj2" fmla="val 47829"/>
              </a:avLst>
            </a:prstGeom>
            <a:gradFill>
              <a:gsLst>
                <a:gs pos="0">
                  <a:srgbClr val="615C56">
                    <a:alpha val="0"/>
                  </a:srgbClr>
                </a:gs>
                <a:gs pos="100000">
                  <a:srgbClr val="006DBA"/>
                </a:gs>
              </a:gsLst>
              <a:lin ang="0" scaled="0"/>
            </a:gradFill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nl-NL"/>
              </a:defPPr>
              <a:lvl1pPr algn="ctr">
                <a:defRPr sz="1400" b="1"/>
              </a:lvl1pPr>
            </a:lstStyle>
            <a:p>
              <a:r>
                <a:rPr lang="en-GB" sz="1200" dirty="0"/>
                <a:t>6 </a:t>
              </a:r>
              <a:r>
                <a:rPr lang="en-GB" sz="1200" dirty="0" err="1"/>
                <a:t>DoF</a:t>
              </a:r>
              <a:r>
                <a:rPr lang="en-GB" sz="1200" dirty="0"/>
                <a:t> Audio</a:t>
              </a:r>
            </a:p>
          </p:txBody>
        </p:sp>
      </p:grpSp>
      <p:sp>
        <p:nvSpPr>
          <p:cNvPr id="117" name="TextBox 116">
            <a:extLst>
              <a:ext uri="{FF2B5EF4-FFF2-40B4-BE49-F238E27FC236}">
                <a16:creationId xmlns:a16="http://schemas.microsoft.com/office/drawing/2014/main" id="{6082F868-49E8-39A9-8441-37631A62A926}"/>
              </a:ext>
            </a:extLst>
          </p:cNvPr>
          <p:cNvSpPr txBox="1"/>
          <p:nvPr/>
        </p:nvSpPr>
        <p:spPr>
          <a:xfrm>
            <a:off x="400376" y="2747443"/>
            <a:ext cx="6906715" cy="326637"/>
          </a:xfrm>
          <a:prstGeom prst="rightArrow">
            <a:avLst>
              <a:gd name="adj1" fmla="val 59315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rgbClr val="006DBA"/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200" b="1"/>
            </a:lvl1pPr>
          </a:lstStyle>
          <a:p>
            <a:r>
              <a:rPr lang="en-GB" dirty="0"/>
              <a:t>Video Coding for Machines</a:t>
            </a:r>
          </a:p>
        </p:txBody>
      </p:sp>
      <p:sp>
        <p:nvSpPr>
          <p:cNvPr id="119" name="TextBox 118">
            <a:extLst>
              <a:ext uri="{FF2B5EF4-FFF2-40B4-BE49-F238E27FC236}">
                <a16:creationId xmlns:a16="http://schemas.microsoft.com/office/drawing/2014/main" id="{A3A7FF75-69E3-82AC-DBC9-E9364F5E67BB}"/>
              </a:ext>
            </a:extLst>
          </p:cNvPr>
          <p:cNvSpPr txBox="1"/>
          <p:nvPr/>
        </p:nvSpPr>
        <p:spPr>
          <a:xfrm>
            <a:off x="1189977" y="4288930"/>
            <a:ext cx="7023814" cy="271783"/>
          </a:xfrm>
          <a:prstGeom prst="rightArrow">
            <a:avLst>
              <a:gd name="adj1" fmla="val 61197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rgbClr val="73CBB2"/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400" b="1"/>
            </a:lvl1pPr>
          </a:lstStyle>
          <a:p>
            <a:r>
              <a:rPr lang="en-GB" sz="1200" dirty="0"/>
              <a:t>Carriage of Dynamic Mesh Compression</a:t>
            </a:r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7AECF629-6BD3-1BDC-1AA5-38598DBBA50E}"/>
              </a:ext>
            </a:extLst>
          </p:cNvPr>
          <p:cNvSpPr txBox="1"/>
          <p:nvPr/>
        </p:nvSpPr>
        <p:spPr>
          <a:xfrm>
            <a:off x="-245324" y="3667641"/>
            <a:ext cx="4823232" cy="290888"/>
          </a:xfrm>
          <a:prstGeom prst="rightArrow">
            <a:avLst>
              <a:gd name="adj1" fmla="val 61197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rgbClr val="73CBB2"/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400" b="1"/>
            </a:lvl1pPr>
          </a:lstStyle>
          <a:p>
            <a:r>
              <a:rPr lang="en-GB" sz="1200" dirty="0"/>
              <a:t>Green metadata v.3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A58D56C-454F-817D-0CB9-E5089A60905B}"/>
              </a:ext>
            </a:extLst>
          </p:cNvPr>
          <p:cNvSpPr txBox="1"/>
          <p:nvPr/>
        </p:nvSpPr>
        <p:spPr>
          <a:xfrm>
            <a:off x="1029546" y="5182236"/>
            <a:ext cx="5384491" cy="276614"/>
          </a:xfrm>
          <a:prstGeom prst="rightArrow">
            <a:avLst>
              <a:gd name="adj1" fmla="val 61197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rgbClr val="73CBB2"/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400" b="1"/>
            </a:lvl1pPr>
          </a:lstStyle>
          <a:p>
            <a:r>
              <a:rPr lang="en-GB" sz="1100" dirty="0"/>
              <a:t>Holographic media to renderers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9F0E930-C68C-B950-DA7C-2C7890494156}"/>
              </a:ext>
            </a:extLst>
          </p:cNvPr>
          <p:cNvSpPr txBox="1"/>
          <p:nvPr/>
        </p:nvSpPr>
        <p:spPr>
          <a:xfrm>
            <a:off x="487387" y="3914781"/>
            <a:ext cx="3786111" cy="259551"/>
          </a:xfrm>
          <a:prstGeom prst="rightArrow">
            <a:avLst>
              <a:gd name="adj1" fmla="val 61197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rgbClr val="73CBB2"/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400" b="1"/>
            </a:lvl1pPr>
          </a:lstStyle>
          <a:p>
            <a:r>
              <a:rPr lang="en-GB" sz="1100" dirty="0"/>
              <a:t>Redundant Encoding and Packaging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A933DEF-B11F-7283-9B8E-CE4BD3A70BEB}"/>
              </a:ext>
            </a:extLst>
          </p:cNvPr>
          <p:cNvSpPr txBox="1"/>
          <p:nvPr/>
        </p:nvSpPr>
        <p:spPr>
          <a:xfrm>
            <a:off x="658864" y="3004292"/>
            <a:ext cx="4823232" cy="291188"/>
          </a:xfrm>
          <a:prstGeom prst="rightArrow">
            <a:avLst>
              <a:gd name="adj1" fmla="val 50969"/>
              <a:gd name="adj2" fmla="val 47829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rgbClr val="006DBA"/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200" b="1"/>
            </a:lvl1pPr>
          </a:lstStyle>
          <a:p>
            <a:r>
              <a:rPr lang="en-GB" dirty="0"/>
              <a:t>Haptics  Coding v.2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E66653A-E328-3CA4-F45F-F842F64C143F}"/>
              </a:ext>
            </a:extLst>
          </p:cNvPr>
          <p:cNvSpPr txBox="1"/>
          <p:nvPr/>
        </p:nvSpPr>
        <p:spPr>
          <a:xfrm>
            <a:off x="2297890" y="3260489"/>
            <a:ext cx="5884992" cy="290888"/>
          </a:xfrm>
          <a:prstGeom prst="rightArrow">
            <a:avLst>
              <a:gd name="adj1" fmla="val 60230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rgbClr val="73CBB2"/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nl-NL"/>
            </a:defPPr>
            <a:lvl1pPr algn="ctr">
              <a:defRPr sz="1400" b="1"/>
            </a:lvl1pPr>
          </a:lstStyle>
          <a:p>
            <a:r>
              <a:rPr lang="en-GB" sz="1200" dirty="0"/>
              <a:t>Carriage of Haptics Data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FB8821B-60D1-A81C-A826-58D13F64934D}"/>
              </a:ext>
            </a:extLst>
          </p:cNvPr>
          <p:cNvSpPr txBox="1"/>
          <p:nvPr/>
        </p:nvSpPr>
        <p:spPr>
          <a:xfrm>
            <a:off x="552777" y="2085423"/>
            <a:ext cx="5873773" cy="270723"/>
          </a:xfrm>
          <a:prstGeom prst="rightArrow">
            <a:avLst>
              <a:gd name="adj1" fmla="val 52605"/>
              <a:gd name="adj2" fmla="val 53919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rgbClr val="006DBA"/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nl-NL"/>
            </a:defPPr>
            <a:lvl1pPr algn="ctr">
              <a:defRPr sz="1400" b="1"/>
            </a:lvl1pPr>
          </a:lstStyle>
          <a:p>
            <a:r>
              <a:rPr lang="en-GB" sz="1200" dirty="0"/>
              <a:t>Compression of LIDAR 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77618C7E-455D-4DD1-9E2F-8B5F9578F6A9}"/>
              </a:ext>
            </a:extLst>
          </p:cNvPr>
          <p:cNvSpPr txBox="1"/>
          <p:nvPr/>
        </p:nvSpPr>
        <p:spPr>
          <a:xfrm>
            <a:off x="9207395" y="445529"/>
            <a:ext cx="314183" cy="200051"/>
          </a:xfrm>
          <a:prstGeom prst="rect">
            <a:avLst/>
          </a:prstGeom>
          <a:noFill/>
        </p:spPr>
        <p:txBody>
          <a:bodyPr wrap="none" lIns="76197" tIns="38098" rIns="76197" bIns="38098" rtlCol="0">
            <a:spAutoFit/>
          </a:bodyPr>
          <a:lstStyle/>
          <a:p>
            <a:pPr algn="ctr"/>
            <a:r>
              <a:rPr lang="en-GB" sz="800" b="1" dirty="0">
                <a:solidFill>
                  <a:schemeClr val="tx1">
                    <a:lumMod val="50000"/>
                  </a:schemeClr>
                </a:solidFill>
              </a:rPr>
              <a:t>160</a:t>
            </a:r>
            <a:endParaRPr lang="en-GB" sz="1100" b="1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BD14AF92-C391-0161-3B29-D7A2D6141F75}"/>
              </a:ext>
            </a:extLst>
          </p:cNvPr>
          <p:cNvSpPr txBox="1"/>
          <p:nvPr/>
        </p:nvSpPr>
        <p:spPr>
          <a:xfrm>
            <a:off x="8444888" y="445529"/>
            <a:ext cx="312580" cy="200051"/>
          </a:xfrm>
          <a:prstGeom prst="rect">
            <a:avLst/>
          </a:prstGeom>
          <a:noFill/>
        </p:spPr>
        <p:txBody>
          <a:bodyPr wrap="none" lIns="76197" tIns="38098" rIns="76197" bIns="38098" rtlCol="0">
            <a:spAutoFit/>
          </a:bodyPr>
          <a:lstStyle/>
          <a:p>
            <a:pPr algn="ctr"/>
            <a:r>
              <a:rPr lang="en-GB" sz="800" b="1" dirty="0">
                <a:solidFill>
                  <a:schemeClr val="tx1">
                    <a:lumMod val="50000"/>
                  </a:schemeClr>
                </a:solidFill>
              </a:rPr>
              <a:t>158</a:t>
            </a:r>
            <a:endParaRPr lang="en-GB" sz="1100" b="1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6267A797-8DCF-6F44-2EEF-46D7D9DAFC2C}"/>
              </a:ext>
            </a:extLst>
          </p:cNvPr>
          <p:cNvSpPr txBox="1"/>
          <p:nvPr/>
        </p:nvSpPr>
        <p:spPr>
          <a:xfrm>
            <a:off x="8834115" y="445529"/>
            <a:ext cx="310978" cy="200051"/>
          </a:xfrm>
          <a:prstGeom prst="rect">
            <a:avLst/>
          </a:prstGeom>
          <a:noFill/>
        </p:spPr>
        <p:txBody>
          <a:bodyPr wrap="none" lIns="76197" tIns="38098" rIns="76197" bIns="38098" rtlCol="0">
            <a:spAutoFit/>
          </a:bodyPr>
          <a:lstStyle/>
          <a:p>
            <a:pPr algn="ctr"/>
            <a:r>
              <a:rPr lang="en-GB" sz="800" b="1" dirty="0">
                <a:solidFill>
                  <a:schemeClr val="tx1">
                    <a:lumMod val="50000"/>
                  </a:schemeClr>
                </a:solidFill>
              </a:rPr>
              <a:t>159</a:t>
            </a:r>
            <a:endParaRPr lang="en-GB" sz="1100" b="1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856F383-C230-4957-209A-14EBF74BB1F3}"/>
              </a:ext>
            </a:extLst>
          </p:cNvPr>
          <p:cNvSpPr txBox="1"/>
          <p:nvPr/>
        </p:nvSpPr>
        <p:spPr>
          <a:xfrm>
            <a:off x="177263" y="3480284"/>
            <a:ext cx="5376550" cy="264198"/>
          </a:xfrm>
          <a:prstGeom prst="rightArrow">
            <a:avLst>
              <a:gd name="adj1" fmla="val 61197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rgbClr val="73CBB2"/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400" b="1"/>
            </a:lvl1pPr>
          </a:lstStyle>
          <a:p>
            <a:r>
              <a:rPr lang="en-GB" sz="1200" dirty="0"/>
              <a:t>Open Font Format v.5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86E8D07-D1F8-28BD-4239-992401994F16}"/>
              </a:ext>
            </a:extLst>
          </p:cNvPr>
          <p:cNvSpPr txBox="1"/>
          <p:nvPr/>
        </p:nvSpPr>
        <p:spPr>
          <a:xfrm>
            <a:off x="1143234" y="5718672"/>
            <a:ext cx="5242585" cy="276614"/>
          </a:xfrm>
          <a:prstGeom prst="rightArrow">
            <a:avLst>
              <a:gd name="adj1" fmla="val 61197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rgbClr val="73CBB2"/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400" b="1"/>
            </a:lvl1pPr>
          </a:lstStyle>
          <a:p>
            <a:r>
              <a:rPr lang="en-GB" sz="1200" dirty="0"/>
              <a:t>CMAF v.3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FC7AA3E-94C0-8304-AA50-D646AF18AD8B}"/>
              </a:ext>
            </a:extLst>
          </p:cNvPr>
          <p:cNvSpPr txBox="1"/>
          <p:nvPr/>
        </p:nvSpPr>
        <p:spPr>
          <a:xfrm>
            <a:off x="2108216" y="5425936"/>
            <a:ext cx="6456313" cy="157608"/>
          </a:xfrm>
          <a:prstGeom prst="rightArrow">
            <a:avLst>
              <a:gd name="adj1" fmla="val 60230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rgbClr val="73CBB2"/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nl-NL"/>
            </a:defPPr>
            <a:lvl1pPr algn="ctr">
              <a:defRPr sz="1400" b="1"/>
            </a:lvl1pPr>
          </a:lstStyle>
          <a:p>
            <a:r>
              <a:rPr lang="en-GB" sz="1200" dirty="0"/>
              <a:t>DASH v.7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3A25AD73-CC27-19CF-3E99-4DAF6339FC92}"/>
              </a:ext>
            </a:extLst>
          </p:cNvPr>
          <p:cNvSpPr txBox="1"/>
          <p:nvPr/>
        </p:nvSpPr>
        <p:spPr>
          <a:xfrm>
            <a:off x="1544944" y="5531337"/>
            <a:ext cx="6658917" cy="236447"/>
          </a:xfrm>
          <a:prstGeom prst="rightArrow">
            <a:avLst>
              <a:gd name="adj1" fmla="val 61197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rgbClr val="73CBB2"/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400" b="1"/>
            </a:lvl1pPr>
          </a:lstStyle>
          <a:p>
            <a:r>
              <a:rPr lang="en-GB" sz="1200" dirty="0"/>
              <a:t>File Format (ISOBMFF) v.9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18D383EF-6656-16CF-2A9F-1D18D127F96F}"/>
              </a:ext>
            </a:extLst>
          </p:cNvPr>
          <p:cNvSpPr txBox="1"/>
          <p:nvPr/>
        </p:nvSpPr>
        <p:spPr>
          <a:xfrm>
            <a:off x="1871009" y="6132643"/>
            <a:ext cx="4564478" cy="276614"/>
          </a:xfrm>
          <a:prstGeom prst="rightArrow">
            <a:avLst>
              <a:gd name="adj1" fmla="val 55129"/>
              <a:gd name="adj2" fmla="val 52152"/>
            </a:avLst>
          </a:prstGeom>
          <a:gradFill flip="none" rotWithShape="1">
            <a:gsLst>
              <a:gs pos="24000">
                <a:schemeClr val="accent4">
                  <a:lumMod val="67000"/>
                  <a:alpha val="3000"/>
                </a:schemeClr>
              </a:gs>
              <a:gs pos="48000">
                <a:srgbClr val="0F3A6E"/>
              </a:gs>
              <a:gs pos="100000">
                <a:srgbClr val="0F3A6E"/>
              </a:gs>
            </a:gsLst>
            <a:lin ang="2700000" scaled="1"/>
            <a:tileRect/>
          </a:gra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200" b="1" i="1">
                <a:solidFill>
                  <a:schemeClr val="tx1">
                    <a:lumMod val="50000"/>
                    <a:lumOff val="50000"/>
                  </a:schemeClr>
                </a:solidFill>
                <a:effectLst/>
              </a:defRPr>
            </a:lvl1pPr>
          </a:lstStyle>
          <a:p>
            <a:r>
              <a:rPr lang="en-GB" i="0" dirty="0">
                <a:solidFill>
                  <a:schemeClr val="bg1"/>
                </a:solidFill>
              </a:rPr>
              <a:t>Graph genome support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6B40F810-8A30-8BCE-6C4D-BA82746BFF28}"/>
              </a:ext>
            </a:extLst>
          </p:cNvPr>
          <p:cNvSpPr txBox="1"/>
          <p:nvPr/>
        </p:nvSpPr>
        <p:spPr>
          <a:xfrm>
            <a:off x="1851799" y="6332584"/>
            <a:ext cx="4564478" cy="276614"/>
          </a:xfrm>
          <a:prstGeom prst="rightArrow">
            <a:avLst>
              <a:gd name="adj1" fmla="val 55129"/>
              <a:gd name="adj2" fmla="val 52152"/>
            </a:avLst>
          </a:prstGeom>
          <a:gradFill flip="none" rotWithShape="1">
            <a:gsLst>
              <a:gs pos="24000">
                <a:schemeClr val="accent4">
                  <a:lumMod val="67000"/>
                  <a:alpha val="3000"/>
                </a:schemeClr>
              </a:gs>
              <a:gs pos="48000">
                <a:srgbClr val="0F3A6E"/>
              </a:gs>
              <a:gs pos="100000">
                <a:srgbClr val="0F3A6E"/>
              </a:gs>
            </a:gsLst>
            <a:lin ang="2700000" scaled="1"/>
            <a:tileRect/>
          </a:gra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200" b="1" i="1">
                <a:solidFill>
                  <a:schemeClr val="tx1">
                    <a:lumMod val="50000"/>
                    <a:lumOff val="50000"/>
                  </a:schemeClr>
                </a:solidFill>
                <a:effectLst/>
              </a:defRPr>
            </a:lvl1pPr>
          </a:lstStyle>
          <a:p>
            <a:r>
              <a:rPr lang="en-GB" i="0" dirty="0">
                <a:solidFill>
                  <a:schemeClr val="bg1"/>
                </a:solidFill>
              </a:rPr>
              <a:t>New search capabilities of genomic data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D65D35AD-5305-3184-D650-89CDF0812CD0}"/>
              </a:ext>
            </a:extLst>
          </p:cNvPr>
          <p:cNvSpPr txBox="1"/>
          <p:nvPr/>
        </p:nvSpPr>
        <p:spPr>
          <a:xfrm>
            <a:off x="1938030" y="2498829"/>
            <a:ext cx="4488519" cy="302250"/>
          </a:xfrm>
          <a:prstGeom prst="rightArrow">
            <a:avLst>
              <a:gd name="adj1" fmla="val 52605"/>
              <a:gd name="adj2" fmla="val 53919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rgbClr val="006DBA"/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nl-NL"/>
            </a:defPPr>
            <a:lvl1pPr algn="ctr">
              <a:defRPr sz="1400" b="1"/>
            </a:lvl1pPr>
          </a:lstStyle>
          <a:p>
            <a:r>
              <a:rPr lang="en-GB" sz="1200" dirty="0"/>
              <a:t>AI Graphics Compression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AD532C29-2476-4634-1C14-C83123313718}"/>
              </a:ext>
            </a:extLst>
          </p:cNvPr>
          <p:cNvSpPr txBox="1"/>
          <p:nvPr/>
        </p:nvSpPr>
        <p:spPr>
          <a:xfrm>
            <a:off x="4508806" y="1054577"/>
            <a:ext cx="4488520" cy="294819"/>
          </a:xfrm>
          <a:prstGeom prst="rightArrow">
            <a:avLst>
              <a:gd name="adj1" fmla="val 52605"/>
              <a:gd name="adj2" fmla="val 53919"/>
            </a:avLst>
          </a:prstGeom>
          <a:gradFill>
            <a:gsLst>
              <a:gs pos="0">
                <a:srgbClr val="615C56">
                  <a:alpha val="0"/>
                </a:srgbClr>
              </a:gs>
              <a:gs pos="100000">
                <a:srgbClr val="006DBA"/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nl-NL"/>
            </a:defPPr>
            <a:lvl1pPr algn="ctr">
              <a:defRPr sz="1400" b="1"/>
            </a:lvl1pPr>
          </a:lstStyle>
          <a:p>
            <a:r>
              <a:rPr lang="en-GB" sz="1200" dirty="0"/>
              <a:t>Feature Coding for Machines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CF4916DA-B611-D870-2F4D-B9F120A7CD29}"/>
              </a:ext>
            </a:extLst>
          </p:cNvPr>
          <p:cNvSpPr txBox="1"/>
          <p:nvPr/>
        </p:nvSpPr>
        <p:spPr>
          <a:xfrm>
            <a:off x="2868516" y="919902"/>
            <a:ext cx="3113556" cy="249557"/>
          </a:xfrm>
          <a:prstGeom prst="rightArrow">
            <a:avLst>
              <a:gd name="adj1" fmla="val 52605"/>
              <a:gd name="adj2" fmla="val 53919"/>
            </a:avLst>
          </a:prstGeom>
          <a:gradFill>
            <a:gsLst>
              <a:gs pos="0">
                <a:srgbClr val="615C56">
                  <a:alpha val="0"/>
                </a:srgbClr>
              </a:gs>
              <a:gs pos="100000">
                <a:srgbClr val="006DBA"/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nl-NL"/>
            </a:defPPr>
            <a:lvl1pPr algn="ctr">
              <a:defRPr sz="1400" b="1"/>
            </a:lvl1pPr>
          </a:lstStyle>
          <a:p>
            <a:r>
              <a:rPr lang="en-GB" sz="900" dirty="0"/>
              <a:t>Video coding optimizations for machine analysis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3A5C8211-C0BD-6CE5-FB56-65EE19966367}"/>
              </a:ext>
            </a:extLst>
          </p:cNvPr>
          <p:cNvSpPr txBox="1"/>
          <p:nvPr/>
        </p:nvSpPr>
        <p:spPr>
          <a:xfrm>
            <a:off x="3146547" y="2309846"/>
            <a:ext cx="5910567" cy="331212"/>
          </a:xfrm>
          <a:prstGeom prst="rightArrow">
            <a:avLst>
              <a:gd name="adj1" fmla="val 52605"/>
              <a:gd name="adj2" fmla="val 53919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rgbClr val="006DBA"/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nl-NL"/>
            </a:defPPr>
            <a:lvl1pPr algn="ctr">
              <a:defRPr sz="1400" b="1"/>
            </a:lvl1pPr>
          </a:lstStyle>
          <a:p>
            <a:r>
              <a:rPr lang="en-GB" sz="1200" dirty="0" err="1"/>
              <a:t>Lenslet</a:t>
            </a:r>
            <a:r>
              <a:rPr lang="en-GB" sz="1200" dirty="0"/>
              <a:t> video coding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EEE1859B-C0BF-302C-624E-7C43B4659D3F}"/>
              </a:ext>
            </a:extLst>
          </p:cNvPr>
          <p:cNvSpPr txBox="1"/>
          <p:nvPr/>
        </p:nvSpPr>
        <p:spPr>
          <a:xfrm>
            <a:off x="3039521" y="6556424"/>
            <a:ext cx="2903289" cy="222383"/>
          </a:xfrm>
          <a:prstGeom prst="rightArrow">
            <a:avLst>
              <a:gd name="adj1" fmla="val 55129"/>
              <a:gd name="adj2" fmla="val 52152"/>
            </a:avLst>
          </a:prstGeom>
          <a:gradFill flip="none" rotWithShape="1">
            <a:gsLst>
              <a:gs pos="24000">
                <a:schemeClr val="accent4">
                  <a:lumMod val="67000"/>
                  <a:alpha val="3000"/>
                </a:schemeClr>
              </a:gs>
              <a:gs pos="48000">
                <a:srgbClr val="0F3A6E"/>
              </a:gs>
              <a:gs pos="100000">
                <a:srgbClr val="0F3A6E"/>
              </a:gs>
            </a:gsLst>
            <a:lin ang="2700000" scaled="1"/>
            <a:tileRect/>
          </a:gra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200" b="1" i="1">
                <a:solidFill>
                  <a:schemeClr val="tx1">
                    <a:lumMod val="50000"/>
                    <a:lumOff val="50000"/>
                  </a:schemeClr>
                </a:solidFill>
                <a:effectLst/>
              </a:defRPr>
            </a:lvl1pPr>
          </a:lstStyle>
          <a:p>
            <a:r>
              <a:rPr lang="en-GB" i="0" dirty="0">
                <a:solidFill>
                  <a:schemeClr val="bg1"/>
                </a:solidFill>
              </a:rPr>
              <a:t>Biomedical waveform coding (BWC)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C80F1908-E679-4783-4CD3-6F8FF9717950}"/>
              </a:ext>
            </a:extLst>
          </p:cNvPr>
          <p:cNvSpPr txBox="1"/>
          <p:nvPr/>
        </p:nvSpPr>
        <p:spPr>
          <a:xfrm>
            <a:off x="653593" y="4977285"/>
            <a:ext cx="7910938" cy="261317"/>
          </a:xfrm>
          <a:prstGeom prst="rightArrow">
            <a:avLst>
              <a:gd name="adj1" fmla="val 61197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rgbClr val="73CBB2"/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400" b="1"/>
            </a:lvl1pPr>
          </a:lstStyle>
          <a:p>
            <a:r>
              <a:rPr lang="en-GB" sz="1200" dirty="0"/>
              <a:t>Avatar representation formats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1EBA7C48-8E6D-A47E-5950-04101A1CE321}"/>
              </a:ext>
            </a:extLst>
          </p:cNvPr>
          <p:cNvSpPr txBox="1"/>
          <p:nvPr/>
        </p:nvSpPr>
        <p:spPr>
          <a:xfrm>
            <a:off x="9594109" y="445539"/>
            <a:ext cx="386044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800" b="1" dirty="0">
                <a:solidFill>
                  <a:schemeClr val="tx1">
                    <a:lumMod val="50000"/>
                  </a:schemeClr>
                </a:solidFill>
              </a:rPr>
              <a:t>161</a:t>
            </a:r>
            <a:endParaRPr lang="en-US" sz="800" dirty="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8F0DF7A5-AEB8-50EF-FD96-0B8A116BB809}"/>
              </a:ext>
            </a:extLst>
          </p:cNvPr>
          <p:cNvSpPr txBox="1"/>
          <p:nvPr/>
        </p:nvSpPr>
        <p:spPr>
          <a:xfrm>
            <a:off x="400378" y="1629252"/>
            <a:ext cx="6026177" cy="312315"/>
          </a:xfrm>
          <a:prstGeom prst="rightArrow">
            <a:avLst>
              <a:gd name="adj1" fmla="val 52605"/>
              <a:gd name="adj2" fmla="val 53919"/>
            </a:avLst>
          </a:prstGeom>
          <a:gradFill>
            <a:gsLst>
              <a:gs pos="0">
                <a:srgbClr val="615C56">
                  <a:alpha val="0"/>
                </a:srgbClr>
              </a:gs>
              <a:gs pos="100000">
                <a:srgbClr val="006DBA"/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nl-NL"/>
            </a:defPPr>
            <a:lvl1pPr algn="ctr">
              <a:defRPr sz="1400" b="1"/>
            </a:lvl1pPr>
          </a:lstStyle>
          <a:p>
            <a:r>
              <a:rPr lang="en-GB" sz="1200" dirty="0"/>
              <a:t>Dynamic Mesh Compression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A5581FF9-0F9F-ACC8-82E1-F77A0DE95E46}"/>
              </a:ext>
            </a:extLst>
          </p:cNvPr>
          <p:cNvSpPr txBox="1"/>
          <p:nvPr/>
        </p:nvSpPr>
        <p:spPr>
          <a:xfrm>
            <a:off x="4545457" y="1253277"/>
            <a:ext cx="4488520" cy="294819"/>
          </a:xfrm>
          <a:prstGeom prst="rightArrow">
            <a:avLst>
              <a:gd name="adj1" fmla="val 52605"/>
              <a:gd name="adj2" fmla="val 53919"/>
            </a:avLst>
          </a:prstGeom>
          <a:gradFill>
            <a:gsLst>
              <a:gs pos="0">
                <a:srgbClr val="615C56">
                  <a:alpha val="0"/>
                </a:srgbClr>
              </a:gs>
              <a:gs pos="100000">
                <a:srgbClr val="006DBA"/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nl-NL"/>
            </a:defPPr>
            <a:lvl1pPr algn="ctr">
              <a:defRPr sz="1400" b="1"/>
            </a:lvl1pPr>
          </a:lstStyle>
          <a:p>
            <a:r>
              <a:rPr lang="en-GB" sz="1200" dirty="0"/>
              <a:t>Solid Point Cloud Coding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B37E8A10-C680-8C85-EE79-D1F643E60BD2}"/>
              </a:ext>
            </a:extLst>
          </p:cNvPr>
          <p:cNvSpPr txBox="1"/>
          <p:nvPr/>
        </p:nvSpPr>
        <p:spPr>
          <a:xfrm>
            <a:off x="4568606" y="1450052"/>
            <a:ext cx="4488520" cy="294819"/>
          </a:xfrm>
          <a:prstGeom prst="rightArrow">
            <a:avLst>
              <a:gd name="adj1" fmla="val 52605"/>
              <a:gd name="adj2" fmla="val 53919"/>
            </a:avLst>
          </a:prstGeom>
          <a:gradFill>
            <a:gsLst>
              <a:gs pos="0">
                <a:srgbClr val="615C56">
                  <a:alpha val="0"/>
                </a:srgbClr>
              </a:gs>
              <a:gs pos="100000">
                <a:srgbClr val="006DBA"/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nl-NL"/>
            </a:defPPr>
            <a:lvl1pPr algn="ctr">
              <a:defRPr sz="1400" b="1"/>
            </a:lvl1pPr>
          </a:lstStyle>
          <a:p>
            <a:r>
              <a:rPr lang="en-GB" sz="1200" dirty="0"/>
              <a:t>Animation compression</a:t>
            </a:r>
          </a:p>
        </p:txBody>
      </p:sp>
    </p:spTree>
    <p:extLst>
      <p:ext uri="{BB962C8B-B14F-4D97-AF65-F5344CB8AC3E}">
        <p14:creationId xmlns:p14="http://schemas.microsoft.com/office/powerpoint/2010/main" val="40664959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8" name="Group 37">
            <a:extLst>
              <a:ext uri="{FF2B5EF4-FFF2-40B4-BE49-F238E27FC236}">
                <a16:creationId xmlns:a16="http://schemas.microsoft.com/office/drawing/2014/main" id="{D5C39BFA-1C6D-4D7E-AC4E-CD3EAA0B3CCA}"/>
              </a:ext>
            </a:extLst>
          </p:cNvPr>
          <p:cNvGrpSpPr/>
          <p:nvPr/>
        </p:nvGrpSpPr>
        <p:grpSpPr>
          <a:xfrm>
            <a:off x="1256342" y="494242"/>
            <a:ext cx="8574024" cy="6363758"/>
            <a:chOff x="2568812" y="128482"/>
            <a:chExt cx="7700156" cy="6363758"/>
          </a:xfrm>
        </p:grpSpPr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6C859B63-4B1D-4529-B302-BF559381DDE5}"/>
                </a:ext>
              </a:extLst>
            </p:cNvPr>
            <p:cNvGrpSpPr/>
            <p:nvPr/>
          </p:nvGrpSpPr>
          <p:grpSpPr>
            <a:xfrm>
              <a:off x="3444305" y="128482"/>
              <a:ext cx="553387" cy="6363758"/>
              <a:chOff x="3433193" y="128482"/>
              <a:chExt cx="553387" cy="6363758"/>
            </a:xfrm>
          </p:grpSpPr>
          <p:cxnSp>
            <p:nvCxnSpPr>
              <p:cNvPr id="109" name="Straight Connector 108">
                <a:extLst>
                  <a:ext uri="{FF2B5EF4-FFF2-40B4-BE49-F238E27FC236}">
                    <a16:creationId xmlns:a16="http://schemas.microsoft.com/office/drawing/2014/main" id="{91786F98-A168-4D41-ABE0-8C10270213B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710760" y="680668"/>
                <a:ext cx="0" cy="5811572"/>
              </a:xfrm>
              <a:prstGeom prst="line">
                <a:avLst/>
              </a:prstGeom>
              <a:ln w="19050"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" name="TextBox 4"/>
              <p:cNvSpPr txBox="1"/>
              <p:nvPr/>
            </p:nvSpPr>
            <p:spPr>
              <a:xfrm>
                <a:off x="3433193" y="128482"/>
                <a:ext cx="553387" cy="353939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b="1" dirty="0"/>
                  <a:t>2024</a:t>
                </a:r>
              </a:p>
            </p:txBody>
          </p:sp>
        </p:grpSp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3B616703-16FC-4070-9C1E-1CC437532D37}"/>
                </a:ext>
              </a:extLst>
            </p:cNvPr>
            <p:cNvGrpSpPr/>
            <p:nvPr/>
          </p:nvGrpSpPr>
          <p:grpSpPr>
            <a:xfrm>
              <a:off x="5036246" y="128482"/>
              <a:ext cx="538703" cy="6359949"/>
              <a:chOff x="5027868" y="128482"/>
              <a:chExt cx="538703" cy="6359949"/>
            </a:xfrm>
          </p:grpSpPr>
          <p:cxnSp>
            <p:nvCxnSpPr>
              <p:cNvPr id="73" name="Straight Connector 72"/>
              <p:cNvCxnSpPr>
                <a:cxnSpLocks/>
              </p:cNvCxnSpPr>
              <p:nvPr/>
            </p:nvCxnSpPr>
            <p:spPr>
              <a:xfrm>
                <a:off x="5282573" y="693924"/>
                <a:ext cx="0" cy="5794507"/>
              </a:xfrm>
              <a:prstGeom prst="line">
                <a:avLst/>
              </a:prstGeom>
              <a:ln w="19050"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" name="TextBox 7"/>
              <p:cNvSpPr txBox="1"/>
              <p:nvPr/>
            </p:nvSpPr>
            <p:spPr>
              <a:xfrm>
                <a:off x="5027868" y="128482"/>
                <a:ext cx="538703" cy="353939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b="1" dirty="0"/>
                  <a:t>2025</a:t>
                </a:r>
              </a:p>
            </p:txBody>
          </p:sp>
        </p:grp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92F2C6FD-353D-4077-87E2-5AD4C55921B3}"/>
                </a:ext>
              </a:extLst>
            </p:cNvPr>
            <p:cNvGrpSpPr/>
            <p:nvPr/>
          </p:nvGrpSpPr>
          <p:grpSpPr>
            <a:xfrm>
              <a:off x="6609739" y="131049"/>
              <a:ext cx="557706" cy="6361191"/>
              <a:chOff x="6598494" y="131049"/>
              <a:chExt cx="557706" cy="6361191"/>
            </a:xfrm>
          </p:grpSpPr>
          <p:cxnSp>
            <p:nvCxnSpPr>
              <p:cNvPr id="111" name="Straight Connector 110">
                <a:extLst>
                  <a:ext uri="{FF2B5EF4-FFF2-40B4-BE49-F238E27FC236}">
                    <a16:creationId xmlns:a16="http://schemas.microsoft.com/office/drawing/2014/main" id="{F55A5888-A840-4A56-AF3C-CA09ECE91DC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875178" y="680668"/>
                <a:ext cx="0" cy="5811572"/>
              </a:xfrm>
              <a:prstGeom prst="line">
                <a:avLst/>
              </a:prstGeom>
              <a:ln w="19050"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5" name="TextBox 54"/>
              <p:cNvSpPr txBox="1"/>
              <p:nvPr/>
            </p:nvSpPr>
            <p:spPr>
              <a:xfrm>
                <a:off x="6598494" y="131049"/>
                <a:ext cx="557706" cy="353939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b="1" dirty="0"/>
                  <a:t>2026</a:t>
                </a:r>
              </a:p>
            </p:txBody>
          </p:sp>
        </p:grpSp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3DD51B6C-5BE0-400F-A492-B8043F17AD32}"/>
                </a:ext>
              </a:extLst>
            </p:cNvPr>
            <p:cNvGrpSpPr/>
            <p:nvPr/>
          </p:nvGrpSpPr>
          <p:grpSpPr>
            <a:xfrm>
              <a:off x="8197059" y="131049"/>
              <a:ext cx="540719" cy="6361191"/>
              <a:chOff x="8185800" y="131049"/>
              <a:chExt cx="540719" cy="6361191"/>
            </a:xfrm>
          </p:grpSpPr>
          <p:cxnSp>
            <p:nvCxnSpPr>
              <p:cNvPr id="112" name="Straight Connector 111">
                <a:extLst>
                  <a:ext uri="{FF2B5EF4-FFF2-40B4-BE49-F238E27FC236}">
                    <a16:creationId xmlns:a16="http://schemas.microsoft.com/office/drawing/2014/main" id="{8D1C54F9-718A-44A5-BDDE-8A6A2DC9D73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457386" y="680668"/>
                <a:ext cx="0" cy="5811572"/>
              </a:xfrm>
              <a:prstGeom prst="line">
                <a:avLst/>
              </a:prstGeom>
              <a:ln w="19050"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4BC0F3E0-DBDC-4BB7-9FA1-13031CFFF366}"/>
                  </a:ext>
                </a:extLst>
              </p:cNvPr>
              <p:cNvSpPr txBox="1"/>
              <p:nvPr/>
            </p:nvSpPr>
            <p:spPr>
              <a:xfrm>
                <a:off x="8185800" y="131049"/>
                <a:ext cx="540719" cy="353939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b="1" dirty="0"/>
                  <a:t>2027</a:t>
                </a:r>
              </a:p>
            </p:txBody>
          </p:sp>
        </p:grpSp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5EF75C18-86A1-4A26-9870-D85B94E986AE}"/>
                </a:ext>
              </a:extLst>
            </p:cNvPr>
            <p:cNvGrpSpPr/>
            <p:nvPr/>
          </p:nvGrpSpPr>
          <p:grpSpPr>
            <a:xfrm>
              <a:off x="9709822" y="131049"/>
              <a:ext cx="559146" cy="6361191"/>
              <a:chOff x="9689491" y="131049"/>
              <a:chExt cx="559146" cy="6361191"/>
            </a:xfrm>
          </p:grpSpPr>
          <p:cxnSp>
            <p:nvCxnSpPr>
              <p:cNvPr id="113" name="Straight Connector 112">
                <a:extLst>
                  <a:ext uri="{FF2B5EF4-FFF2-40B4-BE49-F238E27FC236}">
                    <a16:creationId xmlns:a16="http://schemas.microsoft.com/office/drawing/2014/main" id="{6D0EEB5D-2484-4889-AF2F-E609AD4D50F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967305" y="680668"/>
                <a:ext cx="0" cy="5811572"/>
              </a:xfrm>
              <a:prstGeom prst="line">
                <a:avLst/>
              </a:prstGeom>
              <a:ln w="19050"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4" name="TextBox 63">
                <a:extLst>
                  <a:ext uri="{FF2B5EF4-FFF2-40B4-BE49-F238E27FC236}">
                    <a16:creationId xmlns:a16="http://schemas.microsoft.com/office/drawing/2014/main" id="{F2D9A760-730C-4070-B5DD-5B33307EF832}"/>
                  </a:ext>
                </a:extLst>
              </p:cNvPr>
              <p:cNvSpPr txBox="1"/>
              <p:nvPr/>
            </p:nvSpPr>
            <p:spPr>
              <a:xfrm>
                <a:off x="9689491" y="131049"/>
                <a:ext cx="559146" cy="353939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b="1" dirty="0"/>
                  <a:t>2028</a:t>
                </a:r>
              </a:p>
            </p:txBody>
          </p:sp>
        </p:grpSp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6353AD96-92B5-42CA-80FB-7F9C989EFC17}"/>
                </a:ext>
              </a:extLst>
            </p:cNvPr>
            <p:cNvGrpSpPr/>
            <p:nvPr/>
          </p:nvGrpSpPr>
          <p:grpSpPr>
            <a:xfrm>
              <a:off x="2568812" y="436009"/>
              <a:ext cx="6013324" cy="200051"/>
              <a:chOff x="2573747" y="456142"/>
              <a:chExt cx="6013324" cy="200051"/>
            </a:xfrm>
          </p:grpSpPr>
          <p:sp>
            <p:nvSpPr>
              <p:cNvPr id="72" name="TextBox 71">
                <a:extLst>
                  <a:ext uri="{FF2B5EF4-FFF2-40B4-BE49-F238E27FC236}">
                    <a16:creationId xmlns:a16="http://schemas.microsoft.com/office/drawing/2014/main" id="{322EDE35-E996-4E26-A2C4-B522BD2B54B9}"/>
                  </a:ext>
                </a:extLst>
              </p:cNvPr>
              <p:cNvSpPr txBox="1"/>
              <p:nvPr/>
            </p:nvSpPr>
            <p:spPr>
              <a:xfrm>
                <a:off x="3580594" y="456142"/>
                <a:ext cx="277842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145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76" name="TextBox 75">
                <a:extLst>
                  <a:ext uri="{FF2B5EF4-FFF2-40B4-BE49-F238E27FC236}">
                    <a16:creationId xmlns:a16="http://schemas.microsoft.com/office/drawing/2014/main" id="{5ED0DA2B-7F49-4238-BEAA-0F0EB751488C}"/>
                  </a:ext>
                </a:extLst>
              </p:cNvPr>
              <p:cNvSpPr txBox="1"/>
              <p:nvPr/>
            </p:nvSpPr>
            <p:spPr>
              <a:xfrm>
                <a:off x="5149303" y="456142"/>
                <a:ext cx="283601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149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77" name="TextBox 76">
                <a:extLst>
                  <a:ext uri="{FF2B5EF4-FFF2-40B4-BE49-F238E27FC236}">
                    <a16:creationId xmlns:a16="http://schemas.microsoft.com/office/drawing/2014/main" id="{D674251F-AD3A-4A84-ABBF-0028148E06B1}"/>
                  </a:ext>
                </a:extLst>
              </p:cNvPr>
              <p:cNvSpPr txBox="1"/>
              <p:nvPr/>
            </p:nvSpPr>
            <p:spPr>
              <a:xfrm>
                <a:off x="6726733" y="456142"/>
                <a:ext cx="273524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153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78" name="TextBox 77">
                <a:extLst>
                  <a:ext uri="{FF2B5EF4-FFF2-40B4-BE49-F238E27FC236}">
                    <a16:creationId xmlns:a16="http://schemas.microsoft.com/office/drawing/2014/main" id="{02C02753-2901-415E-BBC6-762696029A9A}"/>
                  </a:ext>
                </a:extLst>
              </p:cNvPr>
              <p:cNvSpPr txBox="1"/>
              <p:nvPr/>
            </p:nvSpPr>
            <p:spPr>
              <a:xfrm>
                <a:off x="8313546" y="456142"/>
                <a:ext cx="273525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157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1" name="TextBox 80">
                <a:extLst>
                  <a:ext uri="{FF2B5EF4-FFF2-40B4-BE49-F238E27FC236}">
                    <a16:creationId xmlns:a16="http://schemas.microsoft.com/office/drawing/2014/main" id="{0C810F66-2A0F-4106-933B-6080789A86CD}"/>
                  </a:ext>
                </a:extLst>
              </p:cNvPr>
              <p:cNvSpPr txBox="1"/>
              <p:nvPr/>
            </p:nvSpPr>
            <p:spPr>
              <a:xfrm>
                <a:off x="3973615" y="456142"/>
                <a:ext cx="283601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146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2" name="TextBox 81">
                <a:extLst>
                  <a:ext uri="{FF2B5EF4-FFF2-40B4-BE49-F238E27FC236}">
                    <a16:creationId xmlns:a16="http://schemas.microsoft.com/office/drawing/2014/main" id="{533A0AE2-9FA9-4441-B260-F5626E7C8923}"/>
                  </a:ext>
                </a:extLst>
              </p:cNvPr>
              <p:cNvSpPr txBox="1"/>
              <p:nvPr/>
            </p:nvSpPr>
            <p:spPr>
              <a:xfrm>
                <a:off x="4369193" y="456142"/>
                <a:ext cx="277842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147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3" name="TextBox 82">
                <a:extLst>
                  <a:ext uri="{FF2B5EF4-FFF2-40B4-BE49-F238E27FC236}">
                    <a16:creationId xmlns:a16="http://schemas.microsoft.com/office/drawing/2014/main" id="{9ABD7971-52EF-49D3-8606-17D2488D8C44}"/>
                  </a:ext>
                </a:extLst>
              </p:cNvPr>
              <p:cNvSpPr txBox="1"/>
              <p:nvPr/>
            </p:nvSpPr>
            <p:spPr>
              <a:xfrm>
                <a:off x="4757490" y="456142"/>
                <a:ext cx="285041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148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5" name="TextBox 84">
                <a:extLst>
                  <a:ext uri="{FF2B5EF4-FFF2-40B4-BE49-F238E27FC236}">
                    <a16:creationId xmlns:a16="http://schemas.microsoft.com/office/drawing/2014/main" id="{F8167102-02AA-408E-ADBD-EE81A9E64003}"/>
                  </a:ext>
                </a:extLst>
              </p:cNvPr>
              <p:cNvSpPr txBox="1"/>
              <p:nvPr/>
            </p:nvSpPr>
            <p:spPr>
              <a:xfrm>
                <a:off x="5545600" y="456142"/>
                <a:ext cx="276403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150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6" name="TextBox 85">
                <a:extLst>
                  <a:ext uri="{FF2B5EF4-FFF2-40B4-BE49-F238E27FC236}">
                    <a16:creationId xmlns:a16="http://schemas.microsoft.com/office/drawing/2014/main" id="{4E3C137F-D699-4894-8653-7C3D1699460F}"/>
                  </a:ext>
                </a:extLst>
              </p:cNvPr>
              <p:cNvSpPr txBox="1"/>
              <p:nvPr/>
            </p:nvSpPr>
            <p:spPr>
              <a:xfrm>
                <a:off x="5939014" y="456142"/>
                <a:ext cx="274963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151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7" name="TextBox 86">
                <a:extLst>
                  <a:ext uri="{FF2B5EF4-FFF2-40B4-BE49-F238E27FC236}">
                    <a16:creationId xmlns:a16="http://schemas.microsoft.com/office/drawing/2014/main" id="{4760B1AE-E318-48F7-9645-87FB1899D415}"/>
                  </a:ext>
                </a:extLst>
              </p:cNvPr>
              <p:cNvSpPr txBox="1"/>
              <p:nvPr/>
            </p:nvSpPr>
            <p:spPr>
              <a:xfrm>
                <a:off x="6332513" y="456142"/>
                <a:ext cx="274963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152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8" name="TextBox 87">
                <a:extLst>
                  <a:ext uri="{FF2B5EF4-FFF2-40B4-BE49-F238E27FC236}">
                    <a16:creationId xmlns:a16="http://schemas.microsoft.com/office/drawing/2014/main" id="{5B65AB71-9087-4E29-95DD-E3D7DFFFE7F4}"/>
                  </a:ext>
                </a:extLst>
              </p:cNvPr>
              <p:cNvSpPr txBox="1"/>
              <p:nvPr/>
            </p:nvSpPr>
            <p:spPr>
              <a:xfrm>
                <a:off x="7118875" y="456142"/>
                <a:ext cx="277842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154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9" name="TextBox 88">
                <a:extLst>
                  <a:ext uri="{FF2B5EF4-FFF2-40B4-BE49-F238E27FC236}">
                    <a16:creationId xmlns:a16="http://schemas.microsoft.com/office/drawing/2014/main" id="{D12775B8-0C14-45C8-9315-E3AA1A5543FC}"/>
                  </a:ext>
                </a:extLst>
              </p:cNvPr>
              <p:cNvSpPr txBox="1"/>
              <p:nvPr/>
            </p:nvSpPr>
            <p:spPr>
              <a:xfrm>
                <a:off x="7518537" y="456142"/>
                <a:ext cx="273524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155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91" name="TextBox 90">
                <a:extLst>
                  <a:ext uri="{FF2B5EF4-FFF2-40B4-BE49-F238E27FC236}">
                    <a16:creationId xmlns:a16="http://schemas.microsoft.com/office/drawing/2014/main" id="{0E99CD9B-E61E-47DE-9C23-3C41E5496959}"/>
                  </a:ext>
                </a:extLst>
              </p:cNvPr>
              <p:cNvSpPr txBox="1"/>
              <p:nvPr/>
            </p:nvSpPr>
            <p:spPr>
              <a:xfrm>
                <a:off x="7913165" y="456142"/>
                <a:ext cx="279283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156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103" name="TextBox 102">
                <a:extLst>
                  <a:ext uri="{FF2B5EF4-FFF2-40B4-BE49-F238E27FC236}">
                    <a16:creationId xmlns:a16="http://schemas.microsoft.com/office/drawing/2014/main" id="{08C20783-1301-4CC6-BE69-DA8DEE645539}"/>
                  </a:ext>
                </a:extLst>
              </p:cNvPr>
              <p:cNvSpPr txBox="1"/>
              <p:nvPr/>
            </p:nvSpPr>
            <p:spPr>
              <a:xfrm>
                <a:off x="2573747" y="456142"/>
                <a:ext cx="849587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MPEG meeting: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</p:grp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928997AE-938D-43B9-9947-37ED82B4A88A}"/>
              </a:ext>
            </a:extLst>
          </p:cNvPr>
          <p:cNvGrpSpPr/>
          <p:nvPr/>
        </p:nvGrpSpPr>
        <p:grpSpPr>
          <a:xfrm>
            <a:off x="799263" y="1059684"/>
            <a:ext cx="11107788" cy="4987027"/>
            <a:chOff x="1778447" y="382939"/>
            <a:chExt cx="11250209" cy="5257407"/>
          </a:xfrm>
        </p:grpSpPr>
        <p:sp>
          <p:nvSpPr>
            <p:cNvPr id="69" name="TextBox 68">
              <a:extLst>
                <a:ext uri="{FF2B5EF4-FFF2-40B4-BE49-F238E27FC236}">
                  <a16:creationId xmlns:a16="http://schemas.microsoft.com/office/drawing/2014/main" id="{46030D51-3357-4735-943D-3213D203B034}"/>
                </a:ext>
              </a:extLst>
            </p:cNvPr>
            <p:cNvSpPr txBox="1"/>
            <p:nvPr/>
          </p:nvSpPr>
          <p:spPr>
            <a:xfrm>
              <a:off x="1778447" y="382939"/>
              <a:ext cx="7116559" cy="367519"/>
            </a:xfrm>
            <a:prstGeom prst="rightArrow">
              <a:avLst>
                <a:gd name="adj1" fmla="val 52605"/>
                <a:gd name="adj2" fmla="val 53919"/>
              </a:avLst>
            </a:prstGeom>
            <a:gradFill>
              <a:gsLst>
                <a:gs pos="0">
                  <a:srgbClr val="615C56">
                    <a:alpha val="0"/>
                  </a:srgbClr>
                </a:gs>
                <a:gs pos="100000">
                  <a:srgbClr val="10A7DD"/>
                </a:gs>
              </a:gsLst>
              <a:lin ang="0" scaled="0"/>
            </a:gradFill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nl-NL"/>
              </a:defPPr>
              <a:lvl1pPr algn="ctr">
                <a:defRPr sz="1400" b="1"/>
              </a:lvl1pPr>
            </a:lstStyle>
            <a:p>
              <a:r>
                <a:rPr lang="en-GB" sz="1200" dirty="0"/>
                <a:t>Neural network-based video compression</a:t>
              </a:r>
            </a:p>
          </p:txBody>
        </p:sp>
        <p:sp>
          <p:nvSpPr>
            <p:cNvPr id="59" name="TextBox 58">
              <a:extLst>
                <a:ext uri="{FF2B5EF4-FFF2-40B4-BE49-F238E27FC236}">
                  <a16:creationId xmlns:a16="http://schemas.microsoft.com/office/drawing/2014/main" id="{40D19399-7260-4B02-A87C-41EAEE11FCD2}"/>
                </a:ext>
              </a:extLst>
            </p:cNvPr>
            <p:cNvSpPr txBox="1"/>
            <p:nvPr/>
          </p:nvSpPr>
          <p:spPr>
            <a:xfrm>
              <a:off x="9546362" y="3904474"/>
              <a:ext cx="3192725" cy="173587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76197" tIns="38098" rIns="76197" bIns="38098" rtlCol="0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3400" b="1" i="0" u="none" strike="noStrike" kern="1200" cap="none" spc="0" normalizeH="0" baseline="0" dirty="0">
                  <a:ln>
                    <a:noFill/>
                  </a:ln>
                  <a:solidFill>
                    <a:srgbClr val="E97132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Corbel" panose="020B0503020204020204"/>
                  <a:ea typeface="+mn-ea"/>
                  <a:cs typeface="+mn-cs"/>
                </a:rPr>
                <a:t>Major Maintenance and Extensions</a:t>
              </a:r>
            </a:p>
          </p:txBody>
        </p:sp>
        <p:sp>
          <p:nvSpPr>
            <p:cNvPr id="107" name="TextBox 106"/>
            <p:cNvSpPr txBox="1"/>
            <p:nvPr/>
          </p:nvSpPr>
          <p:spPr>
            <a:xfrm>
              <a:off x="10294759" y="1233512"/>
              <a:ext cx="2733897" cy="632698"/>
            </a:xfrm>
            <a:prstGeom prst="rect">
              <a:avLst/>
            </a:prstGeom>
            <a:noFill/>
          </p:spPr>
          <p:txBody>
            <a:bodyPr wrap="square" lIns="76197" tIns="38098" rIns="76197" bIns="38098" rtlCol="0">
              <a:spAutoFit/>
            </a:bodyPr>
            <a:lstStyle/>
            <a:p>
              <a:pPr algn="r"/>
              <a:r>
                <a:rPr lang="en-GB" sz="3400" b="1" dirty="0">
                  <a:solidFill>
                    <a:srgbClr val="10A7DD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Explorations</a:t>
              </a:r>
            </a:p>
          </p:txBody>
        </p:sp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4FB8998D-A96F-462E-99C3-05C6D5A1B856}"/>
                </a:ext>
              </a:extLst>
            </p:cNvPr>
            <p:cNvSpPr txBox="1"/>
            <p:nvPr/>
          </p:nvSpPr>
          <p:spPr>
            <a:xfrm>
              <a:off x="2795143" y="1108984"/>
              <a:ext cx="6099863" cy="336631"/>
            </a:xfrm>
            <a:prstGeom prst="rightArrow">
              <a:avLst>
                <a:gd name="adj1" fmla="val 54721"/>
                <a:gd name="adj2" fmla="val 50000"/>
              </a:avLst>
            </a:prstGeom>
            <a:gradFill>
              <a:gsLst>
                <a:gs pos="0">
                  <a:srgbClr val="615C56">
                    <a:alpha val="0"/>
                  </a:srgbClr>
                </a:gs>
                <a:gs pos="100000">
                  <a:srgbClr val="10A7DD"/>
                </a:gs>
              </a:gsLst>
              <a:lin ang="0" scaled="0"/>
            </a:gra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en-US"/>
              </a:defPPr>
              <a:lvl1pPr algn="ctr">
                <a:defRPr sz="1200" b="1" i="1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</a:defRPr>
              </a:lvl1pPr>
            </a:lstStyle>
            <a:p>
              <a:pPr algn="r"/>
              <a:r>
                <a:rPr lang="en-GB" i="0" dirty="0">
                  <a:solidFill>
                    <a:schemeClr val="tx1"/>
                  </a:solidFill>
                </a:rPr>
                <a:t>Enhanced compression beyond VVC capabilities</a:t>
              </a:r>
            </a:p>
          </p:txBody>
        </p:sp>
      </p:grpSp>
      <p:sp>
        <p:nvSpPr>
          <p:cNvPr id="119" name="TextBox 118">
            <a:extLst>
              <a:ext uri="{FF2B5EF4-FFF2-40B4-BE49-F238E27FC236}">
                <a16:creationId xmlns:a16="http://schemas.microsoft.com/office/drawing/2014/main" id="{F61D987E-103C-4948-B11F-4CD5B3B95A31}"/>
              </a:ext>
            </a:extLst>
          </p:cNvPr>
          <p:cNvSpPr txBox="1"/>
          <p:nvPr/>
        </p:nvSpPr>
        <p:spPr>
          <a:xfrm>
            <a:off x="2258999" y="5626536"/>
            <a:ext cx="3453670" cy="279575"/>
          </a:xfrm>
          <a:prstGeom prst="rightArrow">
            <a:avLst>
              <a:gd name="adj1" fmla="val 61197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rgbClr val="E97132"/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400" b="1"/>
            </a:lvl1pPr>
          </a:lstStyle>
          <a:p>
            <a:r>
              <a:rPr lang="en-GB" sz="1200" dirty="0"/>
              <a:t>Video supplemental enhancement information v4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72871C4E-F280-5C6D-47B3-A9839C7288AF}"/>
              </a:ext>
            </a:extLst>
          </p:cNvPr>
          <p:cNvSpPr txBox="1"/>
          <p:nvPr/>
        </p:nvSpPr>
        <p:spPr>
          <a:xfrm>
            <a:off x="9353275" y="811289"/>
            <a:ext cx="312580" cy="200051"/>
          </a:xfrm>
          <a:prstGeom prst="rect">
            <a:avLst/>
          </a:prstGeom>
          <a:noFill/>
        </p:spPr>
        <p:txBody>
          <a:bodyPr wrap="none" lIns="76197" tIns="38098" rIns="76197" bIns="38098" rtlCol="0">
            <a:spAutoFit/>
          </a:bodyPr>
          <a:lstStyle/>
          <a:p>
            <a:pPr algn="ctr"/>
            <a:r>
              <a:rPr lang="en-GB" sz="800" b="1" dirty="0">
                <a:solidFill>
                  <a:schemeClr val="tx1">
                    <a:lumMod val="50000"/>
                  </a:schemeClr>
                </a:solidFill>
              </a:rPr>
              <a:t>161</a:t>
            </a:r>
            <a:endParaRPr lang="en-GB" sz="1100" b="1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76AEFA23-882C-E5BE-E0FA-C5529F640EE9}"/>
              </a:ext>
            </a:extLst>
          </p:cNvPr>
          <p:cNvSpPr txBox="1"/>
          <p:nvPr/>
        </p:nvSpPr>
        <p:spPr>
          <a:xfrm>
            <a:off x="8032195" y="811289"/>
            <a:ext cx="312580" cy="200051"/>
          </a:xfrm>
          <a:prstGeom prst="rect">
            <a:avLst/>
          </a:prstGeom>
          <a:noFill/>
        </p:spPr>
        <p:txBody>
          <a:bodyPr wrap="none" lIns="76197" tIns="38098" rIns="76197" bIns="38098" rtlCol="0">
            <a:spAutoFit/>
          </a:bodyPr>
          <a:lstStyle/>
          <a:p>
            <a:pPr algn="ctr"/>
            <a:r>
              <a:rPr lang="en-GB" sz="800" b="1" dirty="0">
                <a:solidFill>
                  <a:schemeClr val="tx1">
                    <a:lumMod val="50000"/>
                  </a:schemeClr>
                </a:solidFill>
              </a:rPr>
              <a:t>158</a:t>
            </a:r>
            <a:endParaRPr lang="en-GB" sz="1100" b="1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AE686581-8319-A3DA-176A-4AECA1A46F3D}"/>
              </a:ext>
            </a:extLst>
          </p:cNvPr>
          <p:cNvSpPr txBox="1"/>
          <p:nvPr/>
        </p:nvSpPr>
        <p:spPr>
          <a:xfrm>
            <a:off x="8468841" y="811289"/>
            <a:ext cx="310978" cy="200051"/>
          </a:xfrm>
          <a:prstGeom prst="rect">
            <a:avLst/>
          </a:prstGeom>
          <a:noFill/>
        </p:spPr>
        <p:txBody>
          <a:bodyPr wrap="none" lIns="76197" tIns="38098" rIns="76197" bIns="38098" rtlCol="0">
            <a:spAutoFit/>
          </a:bodyPr>
          <a:lstStyle/>
          <a:p>
            <a:pPr algn="ctr"/>
            <a:r>
              <a:rPr lang="en-GB" sz="800" b="1" dirty="0">
                <a:solidFill>
                  <a:schemeClr val="tx1">
                    <a:lumMod val="50000"/>
                  </a:schemeClr>
                </a:solidFill>
              </a:rPr>
              <a:t>159</a:t>
            </a:r>
            <a:endParaRPr lang="en-GB" sz="1100" b="1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50CAE41D-BF47-BBB9-19FE-CB6BE37EEC46}"/>
              </a:ext>
            </a:extLst>
          </p:cNvPr>
          <p:cNvSpPr txBox="1"/>
          <p:nvPr/>
        </p:nvSpPr>
        <p:spPr>
          <a:xfrm>
            <a:off x="8909857" y="811289"/>
            <a:ext cx="314183" cy="200051"/>
          </a:xfrm>
          <a:prstGeom prst="rect">
            <a:avLst/>
          </a:prstGeom>
          <a:noFill/>
        </p:spPr>
        <p:txBody>
          <a:bodyPr wrap="none" lIns="76197" tIns="38098" rIns="76197" bIns="38098" rtlCol="0">
            <a:spAutoFit/>
          </a:bodyPr>
          <a:lstStyle/>
          <a:p>
            <a:pPr algn="ctr"/>
            <a:r>
              <a:rPr lang="en-GB" sz="800" b="1" dirty="0">
                <a:solidFill>
                  <a:schemeClr val="tx1">
                    <a:lumMod val="50000"/>
                  </a:schemeClr>
                </a:solidFill>
              </a:rPr>
              <a:t>160</a:t>
            </a:r>
            <a:endParaRPr lang="en-GB" sz="1100" b="1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1130201-9F2A-853B-B1CC-1FF8AB3B4B86}"/>
              </a:ext>
            </a:extLst>
          </p:cNvPr>
          <p:cNvSpPr txBox="1"/>
          <p:nvPr/>
        </p:nvSpPr>
        <p:spPr>
          <a:xfrm>
            <a:off x="2585443" y="2697192"/>
            <a:ext cx="5245103" cy="380827"/>
          </a:xfrm>
          <a:prstGeom prst="rightArrow">
            <a:avLst>
              <a:gd name="adj1" fmla="val 50969"/>
              <a:gd name="adj2" fmla="val 47829"/>
            </a:avLst>
          </a:prstGeom>
          <a:gradFill>
            <a:gsLst>
              <a:gs pos="0">
                <a:srgbClr val="615C56">
                  <a:alpha val="0"/>
                </a:srgbClr>
              </a:gs>
              <a:gs pos="100000">
                <a:srgbClr val="10A7DD"/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200" b="1"/>
            </a:lvl1pPr>
          </a:lstStyle>
          <a:p>
            <a:r>
              <a:rPr lang="en-GB" dirty="0"/>
              <a:t>AI support for representation and search of genomic data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B8324F1A-AE0A-0F76-5234-6CBCED533A66}"/>
              </a:ext>
            </a:extLst>
          </p:cNvPr>
          <p:cNvSpPr txBox="1"/>
          <p:nvPr/>
        </p:nvSpPr>
        <p:spPr>
          <a:xfrm>
            <a:off x="2490414" y="2978577"/>
            <a:ext cx="5340135" cy="380827"/>
          </a:xfrm>
          <a:prstGeom prst="rightArrow">
            <a:avLst>
              <a:gd name="adj1" fmla="val 50969"/>
              <a:gd name="adj2" fmla="val 47829"/>
            </a:avLst>
          </a:prstGeom>
          <a:gradFill>
            <a:gsLst>
              <a:gs pos="0">
                <a:srgbClr val="615C56">
                  <a:alpha val="0"/>
                </a:srgbClr>
              </a:gs>
              <a:gs pos="100000">
                <a:srgbClr val="10A7DD"/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200" b="1"/>
            </a:lvl1pPr>
          </a:lstStyle>
          <a:p>
            <a:r>
              <a:rPr lang="en-GB" dirty="0"/>
              <a:t>Management of privacy and protection of genomic data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341DD45B-55C6-E264-EB11-A2F6FB1F5CBC}"/>
              </a:ext>
            </a:extLst>
          </p:cNvPr>
          <p:cNvSpPr txBox="1"/>
          <p:nvPr/>
        </p:nvSpPr>
        <p:spPr>
          <a:xfrm>
            <a:off x="2258293" y="3328408"/>
            <a:ext cx="3458841" cy="380827"/>
          </a:xfrm>
          <a:prstGeom prst="rightArrow">
            <a:avLst>
              <a:gd name="adj1" fmla="val 50969"/>
              <a:gd name="adj2" fmla="val 47829"/>
            </a:avLst>
          </a:prstGeom>
          <a:gradFill>
            <a:gsLst>
              <a:gs pos="0">
                <a:srgbClr val="615C56">
                  <a:alpha val="0"/>
                </a:srgbClr>
              </a:gs>
              <a:gs pos="100000">
                <a:srgbClr val="10A7DD"/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200" b="1"/>
            </a:lvl1pPr>
          </a:lstStyle>
          <a:p>
            <a:r>
              <a:rPr lang="en-GB" dirty="0"/>
              <a:t>Authenticity for media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1D7F9B97-2D67-0679-66C0-4C4C4F6B5F14}"/>
              </a:ext>
            </a:extLst>
          </p:cNvPr>
          <p:cNvSpPr txBox="1"/>
          <p:nvPr/>
        </p:nvSpPr>
        <p:spPr>
          <a:xfrm>
            <a:off x="2253831" y="5224226"/>
            <a:ext cx="3458839" cy="319803"/>
          </a:xfrm>
          <a:prstGeom prst="rightArrow">
            <a:avLst>
              <a:gd name="adj1" fmla="val 61197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rgbClr val="E97132"/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400" b="1"/>
            </a:lvl1pPr>
          </a:lstStyle>
          <a:p>
            <a:r>
              <a:rPr lang="en-GB" sz="1200" dirty="0"/>
              <a:t>Versatile Video Coding v 4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3D5754A-8734-8734-38BB-EE8AB0281226}"/>
              </a:ext>
            </a:extLst>
          </p:cNvPr>
          <p:cNvSpPr txBox="1"/>
          <p:nvPr/>
        </p:nvSpPr>
        <p:spPr>
          <a:xfrm>
            <a:off x="3183912" y="1391438"/>
            <a:ext cx="4603155" cy="347745"/>
          </a:xfrm>
          <a:prstGeom prst="rightArrow">
            <a:avLst>
              <a:gd name="adj1" fmla="val 52605"/>
              <a:gd name="adj2" fmla="val 53919"/>
            </a:avLst>
          </a:prstGeom>
          <a:gradFill>
            <a:gsLst>
              <a:gs pos="0">
                <a:srgbClr val="615C56">
                  <a:alpha val="0"/>
                </a:srgbClr>
              </a:gs>
              <a:gs pos="100000">
                <a:srgbClr val="10A7DD"/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nl-NL"/>
            </a:defPPr>
            <a:lvl1pPr algn="ctr">
              <a:defRPr sz="1400" b="1"/>
            </a:lvl1pPr>
          </a:lstStyle>
          <a:p>
            <a:r>
              <a:rPr lang="en-GB" sz="1200" dirty="0"/>
              <a:t>Compression of neural networks 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1715F44-6162-9819-1CD8-10ACBA3D403F}"/>
              </a:ext>
            </a:extLst>
          </p:cNvPr>
          <p:cNvSpPr txBox="1"/>
          <p:nvPr/>
        </p:nvSpPr>
        <p:spPr>
          <a:xfrm>
            <a:off x="3334284" y="2116898"/>
            <a:ext cx="4791119" cy="298909"/>
          </a:xfrm>
          <a:prstGeom prst="rightArrow">
            <a:avLst>
              <a:gd name="adj1" fmla="val 52605"/>
              <a:gd name="adj2" fmla="val 53919"/>
            </a:avLst>
          </a:prstGeom>
          <a:gradFill>
            <a:gsLst>
              <a:gs pos="0">
                <a:srgbClr val="615C56">
                  <a:alpha val="0"/>
                </a:srgbClr>
              </a:gs>
              <a:gs pos="100000">
                <a:srgbClr val="10A7DD"/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nl-NL"/>
            </a:defPPr>
            <a:lvl1pPr algn="ctr">
              <a:defRPr sz="1400" b="1"/>
            </a:lvl1pPr>
          </a:lstStyle>
          <a:p>
            <a:r>
              <a:rPr lang="en-GB" sz="1200" dirty="0"/>
              <a:t>Coding for Gaussian Splat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8A496B80-A676-310B-E0E2-3380F0941F90}"/>
              </a:ext>
            </a:extLst>
          </p:cNvPr>
          <p:cNvSpPr txBox="1"/>
          <p:nvPr/>
        </p:nvSpPr>
        <p:spPr>
          <a:xfrm>
            <a:off x="2962147" y="3712107"/>
            <a:ext cx="3133853" cy="527605"/>
          </a:xfrm>
          <a:prstGeom prst="rightArrow">
            <a:avLst>
              <a:gd name="adj1" fmla="val 50969"/>
              <a:gd name="adj2" fmla="val 47829"/>
            </a:avLst>
          </a:prstGeom>
          <a:gradFill>
            <a:gsLst>
              <a:gs pos="0">
                <a:srgbClr val="615C56">
                  <a:alpha val="0"/>
                </a:srgbClr>
              </a:gs>
              <a:gs pos="100000">
                <a:srgbClr val="03A8E0"/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200" b="1"/>
            </a:lvl1pPr>
          </a:lstStyle>
          <a:p>
            <a:r>
              <a:rPr lang="en-GB" dirty="0"/>
              <a:t>Audio Coding for Machines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E6E6418-B14A-4451-7B84-51E41B1E8AC5}"/>
              </a:ext>
            </a:extLst>
          </p:cNvPr>
          <p:cNvSpPr txBox="1"/>
          <p:nvPr/>
        </p:nvSpPr>
        <p:spPr>
          <a:xfrm>
            <a:off x="3501376" y="4589543"/>
            <a:ext cx="2211293" cy="256217"/>
          </a:xfrm>
          <a:prstGeom prst="rightArrow">
            <a:avLst>
              <a:gd name="adj1" fmla="val 61197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rgbClr val="E97132"/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400" b="1"/>
            </a:lvl1pPr>
          </a:lstStyle>
          <a:p>
            <a:r>
              <a:rPr lang="en-GB" sz="1200" dirty="0"/>
              <a:t>High Efficiency Video Coding Extensions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3D3FE554-01DD-19ED-633F-EBB174BB32ED}"/>
              </a:ext>
            </a:extLst>
          </p:cNvPr>
          <p:cNvSpPr txBox="1"/>
          <p:nvPr/>
        </p:nvSpPr>
        <p:spPr>
          <a:xfrm>
            <a:off x="3653775" y="4927143"/>
            <a:ext cx="2825555" cy="297083"/>
          </a:xfrm>
          <a:prstGeom prst="rightArrow">
            <a:avLst>
              <a:gd name="adj1" fmla="val 61197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rgbClr val="E97132"/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400" b="1"/>
            </a:lvl1pPr>
          </a:lstStyle>
          <a:p>
            <a:r>
              <a:rPr lang="en-GB" sz="1200" dirty="0"/>
              <a:t>Advanced Video Coding Extensions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A79BF24C-D919-A155-A546-6C6B188BBCF1}"/>
              </a:ext>
            </a:extLst>
          </p:cNvPr>
          <p:cNvSpPr txBox="1"/>
          <p:nvPr/>
        </p:nvSpPr>
        <p:spPr>
          <a:xfrm>
            <a:off x="1014836" y="2378387"/>
            <a:ext cx="5097247" cy="309285"/>
          </a:xfrm>
          <a:prstGeom prst="rightArrow">
            <a:avLst>
              <a:gd name="adj1" fmla="val 50969"/>
              <a:gd name="adj2" fmla="val 47829"/>
            </a:avLst>
          </a:prstGeom>
          <a:gradFill>
            <a:gsLst>
              <a:gs pos="0">
                <a:srgbClr val="615C56">
                  <a:alpha val="0"/>
                </a:srgbClr>
              </a:gs>
              <a:gs pos="100000">
                <a:srgbClr val="10A7DD"/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200" b="1"/>
            </a:lvl1pPr>
          </a:lstStyle>
          <a:p>
            <a:r>
              <a:rPr lang="en-GB" dirty="0"/>
              <a:t>6G opportunities</a:t>
            </a:r>
          </a:p>
        </p:txBody>
      </p:sp>
    </p:spTree>
    <p:extLst>
      <p:ext uri="{BB962C8B-B14F-4D97-AF65-F5344CB8AC3E}">
        <p14:creationId xmlns:p14="http://schemas.microsoft.com/office/powerpoint/2010/main" val="1942553894"/>
      </p:ext>
    </p:extLst>
  </p:cSld>
  <p:clrMapOvr>
    <a:masterClrMapping/>
  </p:clrMapOvr>
</p:sld>
</file>

<file path=ppt/theme/theme1.xml><?xml version="1.0" encoding="utf-8"?>
<a:theme xmlns:a="http://schemas.openxmlformats.org/drawingml/2006/main" name="MPEG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Custom 1">
      <a:majorFont>
        <a:latin typeface="Myriad pro black"/>
        <a:ea typeface=""/>
        <a:cs typeface=""/>
      </a:majorFont>
      <a:minorFont>
        <a:latin typeface="Myriad pro regular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MPEG" id="{A3994803-2B62-43CF-816E-269D633949BC}" vid="{F0859ABC-6FDC-4B18-8346-26CA4A32FC8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MPEG</Template>
  <TotalTime>25023</TotalTime>
  <Words>469</Words>
  <Application>Microsoft Macintosh PowerPoint</Application>
  <PresentationFormat>Widescreen</PresentationFormat>
  <Paragraphs>152</Paragraphs>
  <Slides>4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1" baseType="lpstr">
      <vt:lpstr>Arial</vt:lpstr>
      <vt:lpstr>Calibri</vt:lpstr>
      <vt:lpstr>Corbel</vt:lpstr>
      <vt:lpstr>Myriad pro black</vt:lpstr>
      <vt:lpstr>Myriad pro regular</vt:lpstr>
      <vt:lpstr>Times New Roman</vt:lpstr>
      <vt:lpstr>MPEG</vt:lpstr>
      <vt:lpstr>INTERNATIONAL ORGANISATION FOR STANDARDISATION ORGANISATION INTERNATIONALE DE NORMALISATION ISO/IEC JTC 1/SC 29/WG 2 MPEG TECHNICAL REQUIREMENTS  ISO/IEC JTC 1/SC 29/WG 2 N00476     Geneva, CH – October 2025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Requirements for OMAF V.2</dc:title>
  <dc:creator>Koenen, R.H. (Rob)</dc:creator>
  <cp:lastModifiedBy>Igor Curcio</cp:lastModifiedBy>
  <cp:revision>415</cp:revision>
  <dcterms:created xsi:type="dcterms:W3CDTF">2018-01-20T11:00:54Z</dcterms:created>
  <dcterms:modified xsi:type="dcterms:W3CDTF">2025-10-18T09:32:22Z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4d2f777e-4347-4fc6-823a-b44ab313546a_Enabled">
    <vt:lpwstr>true</vt:lpwstr>
  </property>
  <property fmtid="{D5CDD505-2E9C-101B-9397-08002B2CF9AE}" pid="3" name="MSIP_Label_4d2f777e-4347-4fc6-823a-b44ab313546a_SetDate">
    <vt:lpwstr>2025-06-30T04:59:42Z</vt:lpwstr>
  </property>
  <property fmtid="{D5CDD505-2E9C-101B-9397-08002B2CF9AE}" pid="4" name="MSIP_Label_4d2f777e-4347-4fc6-823a-b44ab313546a_Method">
    <vt:lpwstr>Standard</vt:lpwstr>
  </property>
  <property fmtid="{D5CDD505-2E9C-101B-9397-08002B2CF9AE}" pid="5" name="MSIP_Label_4d2f777e-4347-4fc6-823a-b44ab313546a_Name">
    <vt:lpwstr>Non-Public</vt:lpwstr>
  </property>
  <property fmtid="{D5CDD505-2E9C-101B-9397-08002B2CF9AE}" pid="6" name="MSIP_Label_4d2f777e-4347-4fc6-823a-b44ab313546a_SiteId">
    <vt:lpwstr>e351b779-f6d5-4e50-8568-80e922d180ae</vt:lpwstr>
  </property>
  <property fmtid="{D5CDD505-2E9C-101B-9397-08002B2CF9AE}" pid="7" name="MSIP_Label_4d2f777e-4347-4fc6-823a-b44ab313546a_ActionId">
    <vt:lpwstr>f3347c57-d82e-487e-a654-2e4c79b55dbb</vt:lpwstr>
  </property>
  <property fmtid="{D5CDD505-2E9C-101B-9397-08002B2CF9AE}" pid="8" name="MSIP_Label_4d2f777e-4347-4fc6-823a-b44ab313546a_ContentBits">
    <vt:lpwstr>0</vt:lpwstr>
  </property>
  <property fmtid="{D5CDD505-2E9C-101B-9397-08002B2CF9AE}" pid="9" name="MSIP_Label_4d2f777e-4347-4fc6-823a-b44ab313546a_Tag">
    <vt:lpwstr>10, 3, 0, 1</vt:lpwstr>
  </property>
</Properties>
</file>